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1" r:id="rId3"/>
    <p:sldId id="257" r:id="rId4"/>
    <p:sldId id="260" r:id="rId5"/>
    <p:sldId id="261" r:id="rId6"/>
    <p:sldId id="262" r:id="rId7"/>
    <p:sldId id="259" r:id="rId8"/>
    <p:sldId id="263" r:id="rId9"/>
    <p:sldId id="264" r:id="rId10"/>
    <p:sldId id="272" r:id="rId11"/>
    <p:sldId id="266" r:id="rId12"/>
    <p:sldId id="282" r:id="rId13"/>
    <p:sldId id="281" r:id="rId14"/>
    <p:sldId id="276" r:id="rId15"/>
    <p:sldId id="267" r:id="rId16"/>
    <p:sldId id="268" r:id="rId17"/>
    <p:sldId id="273" r:id="rId18"/>
    <p:sldId id="279" r:id="rId19"/>
    <p:sldId id="277" r:id="rId20"/>
    <p:sldId id="28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ED48E4-4285-4317-9127-48808CB7A357}" v="45" dt="2023-04-06T17:13:43.8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652" autoAdjust="0"/>
    <p:restoredTop sz="94660"/>
  </p:normalViewPr>
  <p:slideViewPr>
    <p:cSldViewPr snapToGrid="0">
      <p:cViewPr varScale="1">
        <p:scale>
          <a:sx n="150" d="100"/>
          <a:sy n="150" d="100"/>
        </p:scale>
        <p:origin x="114"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jpeg>
</file>

<file path=ppt/media/image6.jp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FBB03-A71E-EF00-F2BC-C5CBBF00AA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B152556-CA51-1A0A-AFD7-367FD0BCAD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DD7894-54F7-CFFC-4D03-5961B35CF72C}"/>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5" name="Footer Placeholder 4">
            <a:extLst>
              <a:ext uri="{FF2B5EF4-FFF2-40B4-BE49-F238E27FC236}">
                <a16:creationId xmlns:a16="http://schemas.microsoft.com/office/drawing/2014/main" id="{9BAAE0A7-B3EE-B4B7-01BF-B759A80E15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9CC2E5-ECF4-DCDD-8AF8-DD07F749662C}"/>
              </a:ext>
            </a:extLst>
          </p:cNvPr>
          <p:cNvSpPr>
            <a:spLocks noGrp="1"/>
          </p:cNvSpPr>
          <p:nvPr>
            <p:ph type="sldNum" sz="quarter" idx="12"/>
          </p:nvPr>
        </p:nvSpPr>
        <p:spPr/>
        <p:txBody>
          <a:bodyPr/>
          <a:lstStyle/>
          <a:p>
            <a:fld id="{0B93AF42-6F29-4609-AE5C-416FFC6DE351}" type="slidenum">
              <a:rPr lang="en-US" smtClean="0"/>
              <a:t>‹#›</a:t>
            </a:fld>
            <a:endParaRPr lang="en-US"/>
          </a:p>
        </p:txBody>
      </p:sp>
      <p:sp>
        <p:nvSpPr>
          <p:cNvPr id="7" name="hcSlideMaster.Title SlideHeader">
            <a:extLst>
              <a:ext uri="{FF2B5EF4-FFF2-40B4-BE49-F238E27FC236}">
                <a16:creationId xmlns:a16="http://schemas.microsoft.com/office/drawing/2014/main" id="{8A709901-4AEE-5B08-9431-F04A3A031F37}"/>
              </a:ext>
            </a:extLst>
          </p:cNvPr>
          <p:cNvSpPr txBox="1"/>
          <p:nvPr userDrawn="1"/>
        </p:nvSpPr>
        <p:spPr>
          <a:xfrm>
            <a:off x="0" y="0"/>
            <a:ext cx="12192000" cy="369332"/>
          </a:xfrm>
          <a:prstGeom prst="rect">
            <a:avLst/>
          </a:prstGeom>
          <a:noFill/>
        </p:spPr>
        <p:txBody>
          <a:bodyPr vert="horz" rtlCol="0">
            <a:spAutoFit/>
          </a:bodyPr>
          <a:lstStyle/>
          <a:p>
            <a:endParaRPr lang="en-US"/>
          </a:p>
        </p:txBody>
      </p:sp>
      <p:sp>
        <p:nvSpPr>
          <p:cNvPr id="8" name="hcTitle SlideHeader">
            <a:extLst>
              <a:ext uri="{FF2B5EF4-FFF2-40B4-BE49-F238E27FC236}">
                <a16:creationId xmlns:a16="http://schemas.microsoft.com/office/drawing/2014/main" id="{5CFA5C6A-1793-3CF2-91ED-85E56CEB65CA}"/>
              </a:ext>
            </a:extLst>
          </p:cNvPr>
          <p:cNvSpPr txBox="1"/>
          <p:nvPr userDrawn="1"/>
        </p:nvSpPr>
        <p:spPr>
          <a:xfrm>
            <a:off x="0" y="0"/>
            <a:ext cx="12192000" cy="369332"/>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2607028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0942F-4392-98C5-F867-73C866999C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5D10DE-5BC4-3490-B913-CEDE4C133E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355882-19C5-4D8E-79FE-0B84180200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C844DD-ED11-B50A-1BEE-B34039447F77}"/>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6" name="Footer Placeholder 5">
            <a:extLst>
              <a:ext uri="{FF2B5EF4-FFF2-40B4-BE49-F238E27FC236}">
                <a16:creationId xmlns:a16="http://schemas.microsoft.com/office/drawing/2014/main" id="{EC567776-F841-C142-8C86-0EBD2B5ECD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AF3331-6868-B39C-0B46-1D3B41B594D9}"/>
              </a:ext>
            </a:extLst>
          </p:cNvPr>
          <p:cNvSpPr>
            <a:spLocks noGrp="1"/>
          </p:cNvSpPr>
          <p:nvPr>
            <p:ph type="sldNum" sz="quarter" idx="12"/>
          </p:nvPr>
        </p:nvSpPr>
        <p:spPr/>
        <p:txBody>
          <a:bodyPr/>
          <a:lstStyle/>
          <a:p>
            <a:fld id="{0B93AF42-6F29-4609-AE5C-416FFC6DE351}" type="slidenum">
              <a:rPr lang="en-US" smtClean="0"/>
              <a:t>‹#›</a:t>
            </a:fld>
            <a:endParaRPr lang="en-US"/>
          </a:p>
        </p:txBody>
      </p:sp>
      <p:sp>
        <p:nvSpPr>
          <p:cNvPr id="8" name="hcSlideMaster.Picture with CaptionHeader">
            <a:extLst>
              <a:ext uri="{FF2B5EF4-FFF2-40B4-BE49-F238E27FC236}">
                <a16:creationId xmlns:a16="http://schemas.microsoft.com/office/drawing/2014/main" id="{0FDA6E97-7D49-0615-A6A6-CE9F85578A8B}"/>
              </a:ext>
            </a:extLst>
          </p:cNvPr>
          <p:cNvSpPr txBox="1"/>
          <p:nvPr userDrawn="1"/>
        </p:nvSpPr>
        <p:spPr>
          <a:xfrm>
            <a:off x="0" y="0"/>
            <a:ext cx="12192000" cy="369332"/>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4214486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5C114-349B-572C-DAC0-AE733E88E4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C04C4CE-C9FF-2006-006F-1288E0953F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D89F5E-0BB9-36DF-3E7D-EC8AA6FBD360}"/>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5" name="Footer Placeholder 4">
            <a:extLst>
              <a:ext uri="{FF2B5EF4-FFF2-40B4-BE49-F238E27FC236}">
                <a16:creationId xmlns:a16="http://schemas.microsoft.com/office/drawing/2014/main" id="{3DDDACCB-BD08-47A3-CBFD-5E9CBFCB1E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09C374-51D2-7907-6A2F-A0A60CF2A0DE}"/>
              </a:ext>
            </a:extLst>
          </p:cNvPr>
          <p:cNvSpPr>
            <a:spLocks noGrp="1"/>
          </p:cNvSpPr>
          <p:nvPr>
            <p:ph type="sldNum" sz="quarter" idx="12"/>
          </p:nvPr>
        </p:nvSpPr>
        <p:spPr/>
        <p:txBody>
          <a:bodyPr/>
          <a:lstStyle/>
          <a:p>
            <a:fld id="{0B93AF42-6F29-4609-AE5C-416FFC6DE351}" type="slidenum">
              <a:rPr lang="en-US" smtClean="0"/>
              <a:t>‹#›</a:t>
            </a:fld>
            <a:endParaRPr lang="en-US"/>
          </a:p>
        </p:txBody>
      </p:sp>
      <p:sp>
        <p:nvSpPr>
          <p:cNvPr id="7" name="hcSlideMaster.Title and Vertical TextHeader">
            <a:extLst>
              <a:ext uri="{FF2B5EF4-FFF2-40B4-BE49-F238E27FC236}">
                <a16:creationId xmlns:a16="http://schemas.microsoft.com/office/drawing/2014/main" id="{8ED79AAC-AA97-DF20-00F2-1CEAC2F16242}"/>
              </a:ext>
            </a:extLst>
          </p:cNvPr>
          <p:cNvSpPr txBox="1"/>
          <p:nvPr userDrawn="1"/>
        </p:nvSpPr>
        <p:spPr>
          <a:xfrm>
            <a:off x="0" y="0"/>
            <a:ext cx="12192000" cy="369332"/>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3561644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DD5F2C-C2BE-39CD-7758-48E076EB14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5DA0DE-2A77-E7AF-1039-06245D9B90E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B968F1-57F9-F599-34C5-751921F01E9B}"/>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5" name="Footer Placeholder 4">
            <a:extLst>
              <a:ext uri="{FF2B5EF4-FFF2-40B4-BE49-F238E27FC236}">
                <a16:creationId xmlns:a16="http://schemas.microsoft.com/office/drawing/2014/main" id="{800E9316-CC64-8F39-5332-E42849E9F3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210380-3B29-BC93-4604-E6012CCCE5F9}"/>
              </a:ext>
            </a:extLst>
          </p:cNvPr>
          <p:cNvSpPr>
            <a:spLocks noGrp="1"/>
          </p:cNvSpPr>
          <p:nvPr>
            <p:ph type="sldNum" sz="quarter" idx="12"/>
          </p:nvPr>
        </p:nvSpPr>
        <p:spPr/>
        <p:txBody>
          <a:bodyPr/>
          <a:lstStyle/>
          <a:p>
            <a:fld id="{0B93AF42-6F29-4609-AE5C-416FFC6DE351}" type="slidenum">
              <a:rPr lang="en-US" smtClean="0"/>
              <a:t>‹#›</a:t>
            </a:fld>
            <a:endParaRPr lang="en-US"/>
          </a:p>
        </p:txBody>
      </p:sp>
      <p:sp>
        <p:nvSpPr>
          <p:cNvPr id="7" name="hcSlideMaster.Vertical Title and TextHeader">
            <a:extLst>
              <a:ext uri="{FF2B5EF4-FFF2-40B4-BE49-F238E27FC236}">
                <a16:creationId xmlns:a16="http://schemas.microsoft.com/office/drawing/2014/main" id="{B310448C-74DB-6D0A-981E-7E955F5F2CDF}"/>
              </a:ext>
            </a:extLst>
          </p:cNvPr>
          <p:cNvSpPr txBox="1"/>
          <p:nvPr userDrawn="1"/>
        </p:nvSpPr>
        <p:spPr>
          <a:xfrm>
            <a:off x="0" y="0"/>
            <a:ext cx="12192000" cy="369332"/>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4206553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TITU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FBB03-A71E-EF00-F2BC-C5CBBF00AA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B152556-CA51-1A0A-AFD7-367FD0BCAD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DD7894-54F7-CFFC-4D03-5961B35CF72C}"/>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5" name="Footer Placeholder 4">
            <a:extLst>
              <a:ext uri="{FF2B5EF4-FFF2-40B4-BE49-F238E27FC236}">
                <a16:creationId xmlns:a16="http://schemas.microsoft.com/office/drawing/2014/main" id="{9BAAE0A7-B3EE-B4B7-01BF-B759A80E15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9CC2E5-ECF4-DCDD-8AF8-DD07F749662C}"/>
              </a:ext>
            </a:extLst>
          </p:cNvPr>
          <p:cNvSpPr>
            <a:spLocks noGrp="1"/>
          </p:cNvSpPr>
          <p:nvPr>
            <p:ph type="sldNum" sz="quarter" idx="12"/>
          </p:nvPr>
        </p:nvSpPr>
        <p:spPr/>
        <p:txBody>
          <a:bodyPr/>
          <a:lstStyle/>
          <a:p>
            <a:fld id="{0B93AF42-6F29-4609-AE5C-416FFC6DE351}" type="slidenum">
              <a:rPr lang="en-US" smtClean="0"/>
              <a:t>‹#›</a:t>
            </a:fld>
            <a:endParaRPr lang="en-US"/>
          </a:p>
        </p:txBody>
      </p:sp>
    </p:spTree>
    <p:extLst>
      <p:ext uri="{BB962C8B-B14F-4D97-AF65-F5344CB8AC3E}">
        <p14:creationId xmlns:p14="http://schemas.microsoft.com/office/powerpoint/2010/main" val="12974807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F255A-26A0-B514-E092-9A0A991189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B865CC-692B-F246-B80A-9695072926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0F0287-F583-510B-CED8-03AB2DB9CA66}"/>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5" name="Footer Placeholder 4">
            <a:extLst>
              <a:ext uri="{FF2B5EF4-FFF2-40B4-BE49-F238E27FC236}">
                <a16:creationId xmlns:a16="http://schemas.microsoft.com/office/drawing/2014/main" id="{851483E8-6141-D989-85FA-118A954950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61C3D-C4F7-6DDD-D889-1EC6F5CA928E}"/>
              </a:ext>
            </a:extLst>
          </p:cNvPr>
          <p:cNvSpPr>
            <a:spLocks noGrp="1"/>
          </p:cNvSpPr>
          <p:nvPr>
            <p:ph type="sldNum" sz="quarter" idx="12"/>
          </p:nvPr>
        </p:nvSpPr>
        <p:spPr/>
        <p:txBody>
          <a:bodyPr/>
          <a:lstStyle/>
          <a:p>
            <a:fld id="{0B93AF42-6F29-4609-AE5C-416FFC6DE351}" type="slidenum">
              <a:rPr lang="en-US" smtClean="0"/>
              <a:t>‹#›</a:t>
            </a:fld>
            <a:endParaRPr lang="en-US"/>
          </a:p>
        </p:txBody>
      </p:sp>
      <p:sp>
        <p:nvSpPr>
          <p:cNvPr id="7" name="hcSlideMaster.Title and ContentHeader">
            <a:extLst>
              <a:ext uri="{FF2B5EF4-FFF2-40B4-BE49-F238E27FC236}">
                <a16:creationId xmlns:a16="http://schemas.microsoft.com/office/drawing/2014/main" id="{DFE6FA9C-AE16-A460-BE5E-7A2525B5D871}"/>
              </a:ext>
            </a:extLst>
          </p:cNvPr>
          <p:cNvSpPr txBox="1"/>
          <p:nvPr userDrawn="1"/>
        </p:nvSpPr>
        <p:spPr>
          <a:xfrm>
            <a:off x="0" y="0"/>
            <a:ext cx="12192000" cy="369332"/>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2417576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0A308-5A8C-C2DC-F1F8-3961B88D30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791CDE-0FF5-A2B9-3AC3-FF9BD6F5D7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41B9DFE-8D78-FDE1-2F74-EEF04D48B3F9}"/>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5" name="Footer Placeholder 4">
            <a:extLst>
              <a:ext uri="{FF2B5EF4-FFF2-40B4-BE49-F238E27FC236}">
                <a16:creationId xmlns:a16="http://schemas.microsoft.com/office/drawing/2014/main" id="{2ACB40E4-BC41-695F-4B5C-B50FAF0E29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B20955-2058-66CA-2529-53F4CAB86E71}"/>
              </a:ext>
            </a:extLst>
          </p:cNvPr>
          <p:cNvSpPr>
            <a:spLocks noGrp="1"/>
          </p:cNvSpPr>
          <p:nvPr>
            <p:ph type="sldNum" sz="quarter" idx="12"/>
          </p:nvPr>
        </p:nvSpPr>
        <p:spPr/>
        <p:txBody>
          <a:bodyPr/>
          <a:lstStyle/>
          <a:p>
            <a:fld id="{0B93AF42-6F29-4609-AE5C-416FFC6DE351}" type="slidenum">
              <a:rPr lang="en-US" smtClean="0"/>
              <a:t>‹#›</a:t>
            </a:fld>
            <a:endParaRPr lang="en-US"/>
          </a:p>
        </p:txBody>
      </p:sp>
      <p:sp>
        <p:nvSpPr>
          <p:cNvPr id="7" name="hcSlideMaster.Section HeaderHeader">
            <a:extLst>
              <a:ext uri="{FF2B5EF4-FFF2-40B4-BE49-F238E27FC236}">
                <a16:creationId xmlns:a16="http://schemas.microsoft.com/office/drawing/2014/main" id="{A0085885-9A5B-84EF-1A01-9E7FF0A33D8B}"/>
              </a:ext>
            </a:extLst>
          </p:cNvPr>
          <p:cNvSpPr txBox="1"/>
          <p:nvPr userDrawn="1"/>
        </p:nvSpPr>
        <p:spPr>
          <a:xfrm>
            <a:off x="0" y="0"/>
            <a:ext cx="12192000" cy="369332"/>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4282058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3C919-6970-3278-F28D-FBE77B2795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71A76E-63F9-CAB0-0ABB-1E1A9388520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1D5F46-2C68-B6BE-6FED-BC3DE424B7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63FE7C0-F950-FB01-837A-A0EED8ECFAF1}"/>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6" name="Footer Placeholder 5">
            <a:extLst>
              <a:ext uri="{FF2B5EF4-FFF2-40B4-BE49-F238E27FC236}">
                <a16:creationId xmlns:a16="http://schemas.microsoft.com/office/drawing/2014/main" id="{847BC375-0EDB-EEA5-F80D-4DD98D8FB4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59C9B0-E5E1-2199-B293-2F44CED8D6EF}"/>
              </a:ext>
            </a:extLst>
          </p:cNvPr>
          <p:cNvSpPr>
            <a:spLocks noGrp="1"/>
          </p:cNvSpPr>
          <p:nvPr>
            <p:ph type="sldNum" sz="quarter" idx="12"/>
          </p:nvPr>
        </p:nvSpPr>
        <p:spPr/>
        <p:txBody>
          <a:bodyPr/>
          <a:lstStyle/>
          <a:p>
            <a:fld id="{0B93AF42-6F29-4609-AE5C-416FFC6DE351}" type="slidenum">
              <a:rPr lang="en-US" smtClean="0"/>
              <a:t>‹#›</a:t>
            </a:fld>
            <a:endParaRPr lang="en-US"/>
          </a:p>
        </p:txBody>
      </p:sp>
      <p:sp>
        <p:nvSpPr>
          <p:cNvPr id="8" name="hcSlideMaster.Two ContentHeader">
            <a:extLst>
              <a:ext uri="{FF2B5EF4-FFF2-40B4-BE49-F238E27FC236}">
                <a16:creationId xmlns:a16="http://schemas.microsoft.com/office/drawing/2014/main" id="{4E155D99-A3B3-856D-92CF-AE1230F08A67}"/>
              </a:ext>
            </a:extLst>
          </p:cNvPr>
          <p:cNvSpPr txBox="1"/>
          <p:nvPr userDrawn="1"/>
        </p:nvSpPr>
        <p:spPr>
          <a:xfrm>
            <a:off x="0" y="0"/>
            <a:ext cx="12192000" cy="369332"/>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1938045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D0C16-17E9-65FD-9E45-98909A05EA7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337DA01-E2AD-F2CE-C224-9A984310A2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55B40E-1583-1D20-5F1A-28DF78E44BF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77D6612-3837-00FD-397F-8B19D1A442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EBF63C7-C8EC-3320-0777-84871E92B2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FA8120-4A0A-D3E3-734B-7BC3F89C27AC}"/>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8" name="Footer Placeholder 7">
            <a:extLst>
              <a:ext uri="{FF2B5EF4-FFF2-40B4-BE49-F238E27FC236}">
                <a16:creationId xmlns:a16="http://schemas.microsoft.com/office/drawing/2014/main" id="{5FE39CDA-74BF-F698-17B6-E61FC6BB1A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A1FE8AB-8176-8A50-4AA4-835F03BEEB67}"/>
              </a:ext>
            </a:extLst>
          </p:cNvPr>
          <p:cNvSpPr>
            <a:spLocks noGrp="1"/>
          </p:cNvSpPr>
          <p:nvPr>
            <p:ph type="sldNum" sz="quarter" idx="12"/>
          </p:nvPr>
        </p:nvSpPr>
        <p:spPr/>
        <p:txBody>
          <a:bodyPr/>
          <a:lstStyle/>
          <a:p>
            <a:fld id="{0B93AF42-6F29-4609-AE5C-416FFC6DE351}" type="slidenum">
              <a:rPr lang="en-US" smtClean="0"/>
              <a:t>‹#›</a:t>
            </a:fld>
            <a:endParaRPr lang="en-US"/>
          </a:p>
        </p:txBody>
      </p:sp>
      <p:sp>
        <p:nvSpPr>
          <p:cNvPr id="10" name="hcSlideMaster.ComparisonHeader">
            <a:extLst>
              <a:ext uri="{FF2B5EF4-FFF2-40B4-BE49-F238E27FC236}">
                <a16:creationId xmlns:a16="http://schemas.microsoft.com/office/drawing/2014/main" id="{01126E52-12A0-454D-1D14-9458BFAB0E9B}"/>
              </a:ext>
            </a:extLst>
          </p:cNvPr>
          <p:cNvSpPr txBox="1"/>
          <p:nvPr userDrawn="1"/>
        </p:nvSpPr>
        <p:spPr>
          <a:xfrm>
            <a:off x="0" y="0"/>
            <a:ext cx="12192000" cy="369332"/>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2477682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C99EF-FAF4-9A38-83BA-A4A229F9D4B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C094C6-D038-111A-B8F1-0FF05EF5F008}"/>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4" name="Footer Placeholder 3">
            <a:extLst>
              <a:ext uri="{FF2B5EF4-FFF2-40B4-BE49-F238E27FC236}">
                <a16:creationId xmlns:a16="http://schemas.microsoft.com/office/drawing/2014/main" id="{F9E9AD7E-5254-4235-D9CB-24B666E873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27282B-0FE1-D097-EB77-ED31752E0CF6}"/>
              </a:ext>
            </a:extLst>
          </p:cNvPr>
          <p:cNvSpPr>
            <a:spLocks noGrp="1"/>
          </p:cNvSpPr>
          <p:nvPr>
            <p:ph type="sldNum" sz="quarter" idx="12"/>
          </p:nvPr>
        </p:nvSpPr>
        <p:spPr/>
        <p:txBody>
          <a:bodyPr/>
          <a:lstStyle/>
          <a:p>
            <a:fld id="{0B93AF42-6F29-4609-AE5C-416FFC6DE351}" type="slidenum">
              <a:rPr lang="en-US" smtClean="0"/>
              <a:t>‹#›</a:t>
            </a:fld>
            <a:endParaRPr lang="en-US"/>
          </a:p>
        </p:txBody>
      </p:sp>
      <p:sp>
        <p:nvSpPr>
          <p:cNvPr id="6" name="hcSlideMaster.Title OnlyHeader">
            <a:extLst>
              <a:ext uri="{FF2B5EF4-FFF2-40B4-BE49-F238E27FC236}">
                <a16:creationId xmlns:a16="http://schemas.microsoft.com/office/drawing/2014/main" id="{554E5076-0D8C-1EBB-E5CE-AFEF3A48FB0D}"/>
              </a:ext>
            </a:extLst>
          </p:cNvPr>
          <p:cNvSpPr txBox="1"/>
          <p:nvPr userDrawn="1"/>
        </p:nvSpPr>
        <p:spPr>
          <a:xfrm>
            <a:off x="0" y="0"/>
            <a:ext cx="12192000" cy="369332"/>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941618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944E70-8736-65EB-9D17-AD505AA5FF02}"/>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3" name="Footer Placeholder 2">
            <a:extLst>
              <a:ext uri="{FF2B5EF4-FFF2-40B4-BE49-F238E27FC236}">
                <a16:creationId xmlns:a16="http://schemas.microsoft.com/office/drawing/2014/main" id="{10FDA29C-1697-C5C2-7317-482D23223C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2445454-CB1E-B246-AA9A-B10FE3A31530}"/>
              </a:ext>
            </a:extLst>
          </p:cNvPr>
          <p:cNvSpPr>
            <a:spLocks noGrp="1"/>
          </p:cNvSpPr>
          <p:nvPr>
            <p:ph type="sldNum" sz="quarter" idx="12"/>
          </p:nvPr>
        </p:nvSpPr>
        <p:spPr/>
        <p:txBody>
          <a:bodyPr/>
          <a:lstStyle/>
          <a:p>
            <a:fld id="{0B93AF42-6F29-4609-AE5C-416FFC6DE351}" type="slidenum">
              <a:rPr lang="en-US" smtClean="0"/>
              <a:t>‹#›</a:t>
            </a:fld>
            <a:endParaRPr lang="en-US"/>
          </a:p>
        </p:txBody>
      </p:sp>
      <p:sp>
        <p:nvSpPr>
          <p:cNvPr id="5" name="hcSlideMaster.BlankHeader">
            <a:extLst>
              <a:ext uri="{FF2B5EF4-FFF2-40B4-BE49-F238E27FC236}">
                <a16:creationId xmlns:a16="http://schemas.microsoft.com/office/drawing/2014/main" id="{A19C79F8-1390-9525-BD56-54491C43B43E}"/>
              </a:ext>
            </a:extLst>
          </p:cNvPr>
          <p:cNvSpPr txBox="1"/>
          <p:nvPr userDrawn="1"/>
        </p:nvSpPr>
        <p:spPr>
          <a:xfrm>
            <a:off x="0" y="0"/>
            <a:ext cx="12192000" cy="369332"/>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1499613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C83E6-9A7C-E434-19C3-4D65C1D1E1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C845E67-E16C-5313-8D2D-2F304A507C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0921367-1572-1E9A-0619-827C350A2D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29574A-8709-10DC-3B55-BC454E4D7881}"/>
              </a:ext>
            </a:extLst>
          </p:cNvPr>
          <p:cNvSpPr>
            <a:spLocks noGrp="1"/>
          </p:cNvSpPr>
          <p:nvPr>
            <p:ph type="dt" sz="half" idx="10"/>
          </p:nvPr>
        </p:nvSpPr>
        <p:spPr/>
        <p:txBody>
          <a:bodyPr/>
          <a:lstStyle/>
          <a:p>
            <a:fld id="{9ACBC587-6D3D-40D1-BA42-18146E6C6CB9}" type="datetimeFigureOut">
              <a:rPr lang="en-US" smtClean="0"/>
              <a:t>4/6/2023</a:t>
            </a:fld>
            <a:endParaRPr lang="en-US"/>
          </a:p>
        </p:txBody>
      </p:sp>
      <p:sp>
        <p:nvSpPr>
          <p:cNvPr id="6" name="Footer Placeholder 5">
            <a:extLst>
              <a:ext uri="{FF2B5EF4-FFF2-40B4-BE49-F238E27FC236}">
                <a16:creationId xmlns:a16="http://schemas.microsoft.com/office/drawing/2014/main" id="{DEB71CD6-7AB0-DDCB-E54B-D67B5AF08D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B9304B-DEF5-EC1E-F46B-040D0FF85CBC}"/>
              </a:ext>
            </a:extLst>
          </p:cNvPr>
          <p:cNvSpPr>
            <a:spLocks noGrp="1"/>
          </p:cNvSpPr>
          <p:nvPr>
            <p:ph type="sldNum" sz="quarter" idx="12"/>
          </p:nvPr>
        </p:nvSpPr>
        <p:spPr/>
        <p:txBody>
          <a:bodyPr/>
          <a:lstStyle/>
          <a:p>
            <a:fld id="{0B93AF42-6F29-4609-AE5C-416FFC6DE351}" type="slidenum">
              <a:rPr lang="en-US" smtClean="0"/>
              <a:t>‹#›</a:t>
            </a:fld>
            <a:endParaRPr lang="en-US"/>
          </a:p>
        </p:txBody>
      </p:sp>
      <p:sp>
        <p:nvSpPr>
          <p:cNvPr id="8" name="hcSlideMaster.Content with CaptionHeader">
            <a:extLst>
              <a:ext uri="{FF2B5EF4-FFF2-40B4-BE49-F238E27FC236}">
                <a16:creationId xmlns:a16="http://schemas.microsoft.com/office/drawing/2014/main" id="{AA785BC6-EDDA-3221-9D27-B4B9E210CAB0}"/>
              </a:ext>
            </a:extLst>
          </p:cNvPr>
          <p:cNvSpPr txBox="1"/>
          <p:nvPr userDrawn="1"/>
        </p:nvSpPr>
        <p:spPr>
          <a:xfrm>
            <a:off x="0" y="0"/>
            <a:ext cx="12192000" cy="369332"/>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2518978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BB12FB-E5D3-4ACF-5789-3C0E432CCD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1B50AA6-3AAA-9787-FA40-21D529E8AA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4B0E62-B0BA-56A6-C92B-DDDE71A4B8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CBC587-6D3D-40D1-BA42-18146E6C6CB9}" type="datetimeFigureOut">
              <a:rPr lang="en-US" smtClean="0"/>
              <a:t>4/6/2023</a:t>
            </a:fld>
            <a:endParaRPr lang="en-US"/>
          </a:p>
        </p:txBody>
      </p:sp>
      <p:sp>
        <p:nvSpPr>
          <p:cNvPr id="5" name="Footer Placeholder 4">
            <a:extLst>
              <a:ext uri="{FF2B5EF4-FFF2-40B4-BE49-F238E27FC236}">
                <a16:creationId xmlns:a16="http://schemas.microsoft.com/office/drawing/2014/main" id="{43BC487B-7FB3-AC95-2661-EE51E0CD9F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BCD703-1EFD-4C18-22B6-EF654A8D52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93AF42-6F29-4609-AE5C-416FFC6DE351}" type="slidenum">
              <a:rPr lang="en-US" smtClean="0"/>
              <a:t>‹#›</a:t>
            </a:fld>
            <a:endParaRPr lang="en-US"/>
          </a:p>
        </p:txBody>
      </p:sp>
    </p:spTree>
    <p:extLst>
      <p:ext uri="{BB962C8B-B14F-4D97-AF65-F5344CB8AC3E}">
        <p14:creationId xmlns:p14="http://schemas.microsoft.com/office/powerpoint/2010/main" val="3802388873"/>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hyperlink" Target="https://pcap.bioinf.unc.edu/" TargetMode="External"/><Relationship Id="rId2" Type="http://schemas.openxmlformats.org/officeDocument/2006/relationships/hyperlink" Target="http://www.prostatebiorepository.org/"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CAD58B-8242-AD06-0C33-B5031171DDE8}"/>
              </a:ext>
            </a:extLst>
          </p:cNvPr>
          <p:cNvSpPr>
            <a:spLocks noGrp="1"/>
          </p:cNvSpPr>
          <p:nvPr>
            <p:ph type="ctrTitle"/>
          </p:nvPr>
        </p:nvSpPr>
        <p:spPr>
          <a:xfrm>
            <a:off x="1524000" y="3162824"/>
            <a:ext cx="9144000" cy="2387600"/>
          </a:xfrm>
        </p:spPr>
        <p:txBody>
          <a:bodyPr>
            <a:normAutofit fontScale="90000"/>
          </a:bodyPr>
          <a:lstStyle/>
          <a:p>
            <a:r>
              <a:rPr lang="en-US" dirty="0"/>
              <a:t>Systematic consideration of</a:t>
            </a:r>
            <a:br>
              <a:rPr lang="en-US" dirty="0"/>
            </a:br>
            <a:r>
              <a:rPr lang="en-US" dirty="0"/>
              <a:t>federal Open Science Infrastructure</a:t>
            </a:r>
          </a:p>
        </p:txBody>
      </p:sp>
      <p:sp>
        <p:nvSpPr>
          <p:cNvPr id="5" name="Subtitle 4">
            <a:extLst>
              <a:ext uri="{FF2B5EF4-FFF2-40B4-BE49-F238E27FC236}">
                <a16:creationId xmlns:a16="http://schemas.microsoft.com/office/drawing/2014/main" id="{1C7BCDA3-B9BE-DEE8-5007-457A7FA5B18B}"/>
              </a:ext>
            </a:extLst>
          </p:cNvPr>
          <p:cNvSpPr>
            <a:spLocks noGrp="1"/>
          </p:cNvSpPr>
          <p:nvPr>
            <p:ph type="subTitle" idx="1"/>
          </p:nvPr>
        </p:nvSpPr>
        <p:spPr>
          <a:xfrm>
            <a:off x="4428834" y="945273"/>
            <a:ext cx="4634348" cy="839171"/>
          </a:xfrm>
        </p:spPr>
        <p:txBody>
          <a:bodyPr/>
          <a:lstStyle/>
          <a:p>
            <a:endParaRPr lang="en-US" dirty="0"/>
          </a:p>
        </p:txBody>
      </p:sp>
      <p:sp>
        <p:nvSpPr>
          <p:cNvPr id="6" name="flSlide1Footer" descr="  ">
            <a:extLst>
              <a:ext uri="{FF2B5EF4-FFF2-40B4-BE49-F238E27FC236}">
                <a16:creationId xmlns:a16="http://schemas.microsoft.com/office/drawing/2014/main" id="{54DFA7F0-9343-6851-4D5A-0EDA4756B5CA}"/>
              </a:ext>
            </a:extLst>
          </p:cNvPr>
          <p:cNvSpPr txBox="1"/>
          <p:nvPr/>
        </p:nvSpPr>
        <p:spPr>
          <a:xfrm>
            <a:off x="0" y="6537960"/>
            <a:ext cx="242374" cy="223138"/>
          </a:xfrm>
          <a:prstGeom prst="rect">
            <a:avLst/>
          </a:prstGeom>
          <a:noFill/>
        </p:spPr>
        <p:txBody>
          <a:bodyPr vert="horz" wrap="none" rtlCol="0">
            <a:spAutoFit/>
          </a:bodyPr>
          <a:lstStyle/>
          <a:p>
            <a:r>
              <a:rPr lang="en-US" sz="850">
                <a:solidFill>
                  <a:srgbClr val="000000"/>
                </a:solidFill>
                <a:latin typeface="Microsoft Sans Serif" panose="020B0604020202020204" pitchFamily="34" charset="0"/>
              </a:rPr>
              <a:t>  </a:t>
            </a:r>
          </a:p>
        </p:txBody>
      </p:sp>
      <p:sp>
        <p:nvSpPr>
          <p:cNvPr id="7" name="hcSlide1Header">
            <a:extLst>
              <a:ext uri="{FF2B5EF4-FFF2-40B4-BE49-F238E27FC236}">
                <a16:creationId xmlns:a16="http://schemas.microsoft.com/office/drawing/2014/main" id="{282FF49C-53F9-7F2A-88B1-BCE2A17F4DF8}"/>
              </a:ext>
            </a:extLst>
          </p:cNvPr>
          <p:cNvSpPr txBox="1"/>
          <p:nvPr/>
        </p:nvSpPr>
        <p:spPr>
          <a:xfrm>
            <a:off x="5994400" y="0"/>
            <a:ext cx="184731" cy="369332"/>
          </a:xfrm>
          <a:prstGeom prst="rect">
            <a:avLst/>
          </a:prstGeom>
          <a:noFill/>
        </p:spPr>
        <p:txBody>
          <a:bodyPr vert="horz" wrap="none" rtlCol="0">
            <a:spAutoFit/>
          </a:bodyPr>
          <a:lstStyle/>
          <a:p>
            <a:endParaRPr lang="en-US"/>
          </a:p>
        </p:txBody>
      </p:sp>
      <p:pic>
        <p:nvPicPr>
          <p:cNvPr id="1026" name="Picture 2">
            <a:extLst>
              <a:ext uri="{FF2B5EF4-FFF2-40B4-BE49-F238E27FC236}">
                <a16:creationId xmlns:a16="http://schemas.microsoft.com/office/drawing/2014/main" id="{739134B2-6F92-C977-2D11-B68AA01E7D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4834" y="237721"/>
            <a:ext cx="6179131" cy="2813596"/>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6EC6AC48-1471-4DC0-2F29-50630E263185}"/>
              </a:ext>
            </a:extLst>
          </p:cNvPr>
          <p:cNvSpPr/>
          <p:nvPr/>
        </p:nvSpPr>
        <p:spPr>
          <a:xfrm>
            <a:off x="2904834" y="237721"/>
            <a:ext cx="6179131" cy="2813596"/>
          </a:xfrm>
          <a:prstGeom prst="rect">
            <a:avLst/>
          </a:prstGeom>
          <a:gradFill flip="none" rotWithShape="1">
            <a:gsLst>
              <a:gs pos="0">
                <a:schemeClr val="accent1">
                  <a:tint val="66000"/>
                  <a:satMod val="160000"/>
                  <a:alpha val="0"/>
                </a:schemeClr>
              </a:gs>
              <a:gs pos="93000">
                <a:schemeClr val="accent1">
                  <a:tint val="44500"/>
                  <a:satMod val="160000"/>
                </a:schemeClr>
              </a:gs>
              <a:gs pos="100000">
                <a:schemeClr val="bg1"/>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ubtitle 2">
            <a:extLst>
              <a:ext uri="{FF2B5EF4-FFF2-40B4-BE49-F238E27FC236}">
                <a16:creationId xmlns:a16="http://schemas.microsoft.com/office/drawing/2014/main" id="{497B040B-69E2-247B-7E5E-7954D0AB2638}"/>
              </a:ext>
            </a:extLst>
          </p:cNvPr>
          <p:cNvSpPr txBox="1">
            <a:spLocks/>
          </p:cNvSpPr>
          <p:nvPr/>
        </p:nvSpPr>
        <p:spPr>
          <a:xfrm>
            <a:off x="1524000" y="5550424"/>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Towards understanding agency OSI </a:t>
            </a:r>
            <a:br>
              <a:rPr lang="en-US" dirty="0"/>
            </a:br>
            <a:r>
              <a:rPr lang="en-US" dirty="0"/>
              <a:t>prioritization using data from grants.gov</a:t>
            </a:r>
          </a:p>
        </p:txBody>
      </p:sp>
    </p:spTree>
    <p:extLst>
      <p:ext uri="{BB962C8B-B14F-4D97-AF65-F5344CB8AC3E}">
        <p14:creationId xmlns:p14="http://schemas.microsoft.com/office/powerpoint/2010/main" val="18549550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1F7F8-80AA-AADC-63E1-808008E5F3C6}"/>
              </a:ext>
            </a:extLst>
          </p:cNvPr>
          <p:cNvSpPr>
            <a:spLocks noGrp="1"/>
          </p:cNvSpPr>
          <p:nvPr>
            <p:ph type="title"/>
          </p:nvPr>
        </p:nvSpPr>
        <p:spPr/>
        <p:txBody>
          <a:bodyPr/>
          <a:lstStyle/>
          <a:p>
            <a:r>
              <a:rPr lang="en-US" dirty="0"/>
              <a:t>Some initial insights from grants.gov</a:t>
            </a:r>
            <a:br>
              <a:rPr lang="en-US" dirty="0"/>
            </a:br>
            <a:r>
              <a:rPr lang="en-US" sz="1800" dirty="0"/>
              <a:t>Co-occurrence of open science keywords—</a:t>
            </a:r>
            <a:r>
              <a:rPr lang="en-US" sz="1800" i="1" dirty="0"/>
              <a:t>within specific agencies</a:t>
            </a:r>
            <a:endParaRPr lang="en-US" i="1" dirty="0"/>
          </a:p>
        </p:txBody>
      </p:sp>
      <p:sp>
        <p:nvSpPr>
          <p:cNvPr id="4" name="Content Placeholder 3">
            <a:extLst>
              <a:ext uri="{FF2B5EF4-FFF2-40B4-BE49-F238E27FC236}">
                <a16:creationId xmlns:a16="http://schemas.microsoft.com/office/drawing/2014/main" id="{B48115D5-F635-3842-2316-950B228F560E}"/>
              </a:ext>
            </a:extLst>
          </p:cNvPr>
          <p:cNvSpPr>
            <a:spLocks noGrp="1"/>
          </p:cNvSpPr>
          <p:nvPr>
            <p:ph sz="half" idx="2"/>
          </p:nvPr>
        </p:nvSpPr>
        <p:spPr>
          <a:xfrm>
            <a:off x="838200" y="5570219"/>
            <a:ext cx="5181600" cy="922656"/>
          </a:xfrm>
        </p:spPr>
        <p:txBody>
          <a:bodyPr>
            <a:normAutofit/>
          </a:bodyPr>
          <a:lstStyle/>
          <a:p>
            <a:r>
              <a:rPr lang="en-US" sz="2000" dirty="0"/>
              <a:t>Interactive figures available</a:t>
            </a:r>
          </a:p>
          <a:p>
            <a:r>
              <a:rPr lang="en-US" sz="2000" dirty="0"/>
              <a:t>Within-agency co-occurrence patterns</a:t>
            </a:r>
          </a:p>
          <a:p>
            <a:endParaRPr lang="en-US" dirty="0"/>
          </a:p>
        </p:txBody>
      </p:sp>
      <p:sp>
        <p:nvSpPr>
          <p:cNvPr id="9" name="Content Placeholder 3">
            <a:extLst>
              <a:ext uri="{FF2B5EF4-FFF2-40B4-BE49-F238E27FC236}">
                <a16:creationId xmlns:a16="http://schemas.microsoft.com/office/drawing/2014/main" id="{4CD6BCC7-D99B-6967-E531-04DE79666A35}"/>
              </a:ext>
            </a:extLst>
          </p:cNvPr>
          <p:cNvSpPr txBox="1">
            <a:spLocks/>
          </p:cNvSpPr>
          <p:nvPr/>
        </p:nvSpPr>
        <p:spPr>
          <a:xfrm>
            <a:off x="6172200" y="5570218"/>
            <a:ext cx="5181600" cy="9226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r>
              <a:rPr lang="en-US" sz="2000" dirty="0"/>
              <a:t>Ability to take closer looks at specific contexts</a:t>
            </a:r>
          </a:p>
        </p:txBody>
      </p:sp>
      <p:pic>
        <p:nvPicPr>
          <p:cNvPr id="7" name="Content Placeholder 6" descr="Chart, scatter chart&#10;&#10;Description automatically generated with medium confidence">
            <a:extLst>
              <a:ext uri="{FF2B5EF4-FFF2-40B4-BE49-F238E27FC236}">
                <a16:creationId xmlns:a16="http://schemas.microsoft.com/office/drawing/2014/main" id="{144E5CF5-03E6-53F4-DA4B-897D92847E73}"/>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b="51677"/>
          <a:stretch/>
        </p:blipFill>
        <p:spPr>
          <a:xfrm>
            <a:off x="667753" y="1528180"/>
            <a:ext cx="4572000" cy="4086257"/>
          </a:xfrm>
        </p:spPr>
      </p:pic>
      <p:pic>
        <p:nvPicPr>
          <p:cNvPr id="8" name="Content Placeholder 6" descr="Chart, scatter chart&#10;&#10;Description automatically generated with medium confidence">
            <a:extLst>
              <a:ext uri="{FF2B5EF4-FFF2-40B4-BE49-F238E27FC236}">
                <a16:creationId xmlns:a16="http://schemas.microsoft.com/office/drawing/2014/main" id="{6C8CD111-959C-F223-C3EB-89B92596E014}"/>
              </a:ext>
            </a:extLst>
          </p:cNvPr>
          <p:cNvPicPr>
            <a:picLocks noChangeAspect="1"/>
          </p:cNvPicPr>
          <p:nvPr/>
        </p:nvPicPr>
        <p:blipFill rotWithShape="1">
          <a:blip r:embed="rId2">
            <a:extLst>
              <a:ext uri="{28A0092B-C50C-407E-A947-70E740481C1C}">
                <a14:useLocalDpi xmlns:a14="http://schemas.microsoft.com/office/drawing/2010/main" val="0"/>
              </a:ext>
            </a:extLst>
          </a:blip>
          <a:srcRect t="48000"/>
          <a:stretch/>
        </p:blipFill>
        <p:spPr>
          <a:xfrm>
            <a:off x="6579267" y="1690688"/>
            <a:ext cx="4465721" cy="4294986"/>
          </a:xfrm>
          <a:prstGeom prst="rect">
            <a:avLst/>
          </a:prstGeom>
        </p:spPr>
      </p:pic>
      <p:sp>
        <p:nvSpPr>
          <p:cNvPr id="3" name="Rectangle 2">
            <a:extLst>
              <a:ext uri="{FF2B5EF4-FFF2-40B4-BE49-F238E27FC236}">
                <a16:creationId xmlns:a16="http://schemas.microsoft.com/office/drawing/2014/main" id="{91C81EEB-C076-0521-1CE0-0671599B19C9}"/>
              </a:ext>
            </a:extLst>
          </p:cNvPr>
          <p:cNvSpPr/>
          <p:nvPr/>
        </p:nvSpPr>
        <p:spPr>
          <a:xfrm>
            <a:off x="1638301" y="2030437"/>
            <a:ext cx="2895599" cy="320196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BB9B16D-BD5F-B421-B942-CE81552D03DD}"/>
              </a:ext>
            </a:extLst>
          </p:cNvPr>
          <p:cNvSpPr/>
          <p:nvPr/>
        </p:nvSpPr>
        <p:spPr>
          <a:xfrm>
            <a:off x="7531101" y="1886455"/>
            <a:ext cx="2895599" cy="320196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163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4CECA-2FAB-2514-8E88-5D369CC8422F}"/>
              </a:ext>
            </a:extLst>
          </p:cNvPr>
          <p:cNvSpPr>
            <a:spLocks noGrp="1"/>
          </p:cNvSpPr>
          <p:nvPr>
            <p:ph type="title"/>
          </p:nvPr>
        </p:nvSpPr>
        <p:spPr/>
        <p:txBody>
          <a:bodyPr/>
          <a:lstStyle/>
          <a:p>
            <a:r>
              <a:rPr lang="en-US" dirty="0"/>
              <a:t>Some initial insights from grants.gov</a:t>
            </a:r>
            <a:br>
              <a:rPr lang="en-US" dirty="0"/>
            </a:br>
            <a:r>
              <a:rPr lang="en-US" sz="2000" dirty="0"/>
              <a:t>Cross-agency comparisons of keyword usage</a:t>
            </a:r>
          </a:p>
        </p:txBody>
      </p:sp>
      <p:pic>
        <p:nvPicPr>
          <p:cNvPr id="6" name="Content Placeholder 5" descr="A picture containing text, display&#10;&#10;Description automatically generated">
            <a:extLst>
              <a:ext uri="{FF2B5EF4-FFF2-40B4-BE49-F238E27FC236}">
                <a16:creationId xmlns:a16="http://schemas.microsoft.com/office/drawing/2014/main" id="{7231CD76-8CD9-936E-B771-CFCB1F32366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463775" y="1825625"/>
            <a:ext cx="3930449" cy="4351338"/>
          </a:xfrm>
        </p:spPr>
      </p:pic>
      <p:sp>
        <p:nvSpPr>
          <p:cNvPr id="4" name="Content Placeholder 3">
            <a:extLst>
              <a:ext uri="{FF2B5EF4-FFF2-40B4-BE49-F238E27FC236}">
                <a16:creationId xmlns:a16="http://schemas.microsoft.com/office/drawing/2014/main" id="{B2FA71AC-AB8D-3198-D3C6-AC43D5A9C02D}"/>
              </a:ext>
            </a:extLst>
          </p:cNvPr>
          <p:cNvSpPr>
            <a:spLocks noGrp="1"/>
          </p:cNvSpPr>
          <p:nvPr>
            <p:ph sz="half" idx="2"/>
          </p:nvPr>
        </p:nvSpPr>
        <p:spPr/>
        <p:txBody>
          <a:bodyPr/>
          <a:lstStyle/>
          <a:p>
            <a:r>
              <a:rPr lang="en-US" dirty="0"/>
              <a:t>Highly </a:t>
            </a:r>
            <a:r>
              <a:rPr lang="en-US" b="1" dirty="0"/>
              <a:t>similar</a:t>
            </a:r>
            <a:r>
              <a:rPr lang="en-US" dirty="0"/>
              <a:t> usage patterns correspond to blue shading.</a:t>
            </a:r>
          </a:p>
          <a:p>
            <a:r>
              <a:rPr lang="en-US" dirty="0"/>
              <a:t>Highly </a:t>
            </a:r>
            <a:r>
              <a:rPr lang="en-US" b="1" dirty="0"/>
              <a:t>dissimilar</a:t>
            </a:r>
            <a:r>
              <a:rPr lang="en-US" dirty="0"/>
              <a:t> usage patterns correspond to yellow shading.</a:t>
            </a:r>
          </a:p>
          <a:p>
            <a:r>
              <a:rPr lang="en-US" dirty="0"/>
              <a:t>Consistently related “blue block” suggests multi-agency group with coherent usage*.</a:t>
            </a:r>
          </a:p>
          <a:p>
            <a:r>
              <a:rPr lang="en-US" dirty="0"/>
              <a:t>Potential for modularity / module-based analysis</a:t>
            </a:r>
          </a:p>
        </p:txBody>
      </p:sp>
      <p:sp>
        <p:nvSpPr>
          <p:cNvPr id="5" name="TextBox 4">
            <a:extLst>
              <a:ext uri="{FF2B5EF4-FFF2-40B4-BE49-F238E27FC236}">
                <a16:creationId xmlns:a16="http://schemas.microsoft.com/office/drawing/2014/main" id="{0CC74682-BE76-4483-DCD9-5500D354F8E0}"/>
              </a:ext>
            </a:extLst>
          </p:cNvPr>
          <p:cNvSpPr txBox="1"/>
          <p:nvPr/>
        </p:nvSpPr>
        <p:spPr>
          <a:xfrm>
            <a:off x="6172200" y="6373296"/>
            <a:ext cx="6096000" cy="307777"/>
          </a:xfrm>
          <a:prstGeom prst="rect">
            <a:avLst/>
          </a:prstGeom>
          <a:noFill/>
        </p:spPr>
        <p:txBody>
          <a:bodyPr wrap="square">
            <a:spAutoFit/>
          </a:bodyPr>
          <a:lstStyle/>
          <a:p>
            <a:r>
              <a:rPr lang="en-US" sz="1400" dirty="0"/>
              <a:t>* = keyword, rather than semantically based.</a:t>
            </a:r>
          </a:p>
        </p:txBody>
      </p:sp>
      <p:sp>
        <p:nvSpPr>
          <p:cNvPr id="3" name="Rectangle 2">
            <a:extLst>
              <a:ext uri="{FF2B5EF4-FFF2-40B4-BE49-F238E27FC236}">
                <a16:creationId xmlns:a16="http://schemas.microsoft.com/office/drawing/2014/main" id="{EAC3AF23-E27F-CE74-706B-ABC0248C8126}"/>
              </a:ext>
            </a:extLst>
          </p:cNvPr>
          <p:cNvSpPr/>
          <p:nvPr/>
        </p:nvSpPr>
        <p:spPr>
          <a:xfrm>
            <a:off x="1822451" y="2400312"/>
            <a:ext cx="2895599" cy="344803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7911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4CECA-2FAB-2514-8E88-5D369CC8422F}"/>
              </a:ext>
            </a:extLst>
          </p:cNvPr>
          <p:cNvSpPr>
            <a:spLocks noGrp="1"/>
          </p:cNvSpPr>
          <p:nvPr>
            <p:ph type="title"/>
          </p:nvPr>
        </p:nvSpPr>
        <p:spPr/>
        <p:txBody>
          <a:bodyPr/>
          <a:lstStyle/>
          <a:p>
            <a:r>
              <a:rPr lang="en-US" dirty="0"/>
              <a:t>Some initial insights from grants.gov</a:t>
            </a:r>
            <a:br>
              <a:rPr lang="en-US" dirty="0"/>
            </a:br>
            <a:r>
              <a:rPr lang="en-US" sz="2000" dirty="0"/>
              <a:t>Topic modeling using Latent Dirichlet Allocation (LDA)</a:t>
            </a:r>
          </a:p>
        </p:txBody>
      </p:sp>
      <p:sp>
        <p:nvSpPr>
          <p:cNvPr id="4" name="Content Placeholder 3">
            <a:extLst>
              <a:ext uri="{FF2B5EF4-FFF2-40B4-BE49-F238E27FC236}">
                <a16:creationId xmlns:a16="http://schemas.microsoft.com/office/drawing/2014/main" id="{B2FA71AC-AB8D-3198-D3C6-AC43D5A9C02D}"/>
              </a:ext>
            </a:extLst>
          </p:cNvPr>
          <p:cNvSpPr>
            <a:spLocks noGrp="1"/>
          </p:cNvSpPr>
          <p:nvPr>
            <p:ph sz="half" idx="2"/>
          </p:nvPr>
        </p:nvSpPr>
        <p:spPr/>
        <p:txBody>
          <a:bodyPr/>
          <a:lstStyle/>
          <a:p>
            <a:r>
              <a:rPr lang="en-US" dirty="0"/>
              <a:t>Clusters documents based on similarity of words used*</a:t>
            </a:r>
          </a:p>
          <a:p>
            <a:r>
              <a:rPr lang="en-US" dirty="0"/>
              <a:t>Requires development and application of stop-word lists</a:t>
            </a:r>
          </a:p>
          <a:p>
            <a:r>
              <a:rPr lang="en-US" dirty="0"/>
              <a:t>Subject to parameter choices</a:t>
            </a:r>
          </a:p>
        </p:txBody>
      </p:sp>
      <p:sp>
        <p:nvSpPr>
          <p:cNvPr id="5" name="TextBox 4">
            <a:extLst>
              <a:ext uri="{FF2B5EF4-FFF2-40B4-BE49-F238E27FC236}">
                <a16:creationId xmlns:a16="http://schemas.microsoft.com/office/drawing/2014/main" id="{0CC74682-BE76-4483-DCD9-5500D354F8E0}"/>
              </a:ext>
            </a:extLst>
          </p:cNvPr>
          <p:cNvSpPr txBox="1"/>
          <p:nvPr/>
        </p:nvSpPr>
        <p:spPr>
          <a:xfrm>
            <a:off x="6172200" y="6373296"/>
            <a:ext cx="6096000" cy="307777"/>
          </a:xfrm>
          <a:prstGeom prst="rect">
            <a:avLst/>
          </a:prstGeom>
          <a:noFill/>
        </p:spPr>
        <p:txBody>
          <a:bodyPr wrap="square">
            <a:spAutoFit/>
          </a:bodyPr>
          <a:lstStyle/>
          <a:p>
            <a:r>
              <a:rPr lang="en-US" sz="1400" dirty="0"/>
              <a:t>* = all words, after stop-word removal, but still not semantically based.</a:t>
            </a:r>
          </a:p>
        </p:txBody>
      </p:sp>
      <p:pic>
        <p:nvPicPr>
          <p:cNvPr id="9" name="Content Placeholder 8" descr="Chart&#10;&#10;Description automatically generated with medium confidence">
            <a:extLst>
              <a:ext uri="{FF2B5EF4-FFF2-40B4-BE49-F238E27FC236}">
                <a16:creationId xmlns:a16="http://schemas.microsoft.com/office/drawing/2014/main" id="{AC0771F1-86B1-42FD-D1E7-20114C75BEA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301081"/>
            <a:ext cx="5181600" cy="3400425"/>
          </a:xfrm>
        </p:spPr>
      </p:pic>
      <p:sp>
        <p:nvSpPr>
          <p:cNvPr id="3" name="Rectangle 2">
            <a:extLst>
              <a:ext uri="{FF2B5EF4-FFF2-40B4-BE49-F238E27FC236}">
                <a16:creationId xmlns:a16="http://schemas.microsoft.com/office/drawing/2014/main" id="{F0D8B3D7-3F4D-AF32-C40F-6746550FB69C}"/>
              </a:ext>
            </a:extLst>
          </p:cNvPr>
          <p:cNvSpPr/>
          <p:nvPr/>
        </p:nvSpPr>
        <p:spPr>
          <a:xfrm>
            <a:off x="3429001" y="2301081"/>
            <a:ext cx="2590800" cy="324881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60144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4CECA-2FAB-2514-8E88-5D369CC8422F}"/>
              </a:ext>
            </a:extLst>
          </p:cNvPr>
          <p:cNvSpPr>
            <a:spLocks noGrp="1"/>
          </p:cNvSpPr>
          <p:nvPr>
            <p:ph type="title"/>
          </p:nvPr>
        </p:nvSpPr>
        <p:spPr/>
        <p:txBody>
          <a:bodyPr/>
          <a:lstStyle/>
          <a:p>
            <a:r>
              <a:rPr lang="en-US" dirty="0"/>
              <a:t>Some initial insights from </a:t>
            </a:r>
            <a:r>
              <a:rPr lang="en-US" u="sng" dirty="0"/>
              <a:t>NSF awards</a:t>
            </a:r>
            <a:br>
              <a:rPr lang="en-US" dirty="0"/>
            </a:br>
            <a:r>
              <a:rPr lang="en-US" sz="2000" dirty="0"/>
              <a:t>Re-application of methods to agency-specific award data</a:t>
            </a:r>
          </a:p>
        </p:txBody>
      </p:sp>
      <p:pic>
        <p:nvPicPr>
          <p:cNvPr id="11" name="Content Placeholder 10" descr="Graphical user interface, text, application, Word, email&#10;&#10;Description automatically generated">
            <a:extLst>
              <a:ext uri="{FF2B5EF4-FFF2-40B4-BE49-F238E27FC236}">
                <a16:creationId xmlns:a16="http://schemas.microsoft.com/office/drawing/2014/main" id="{BD49793B-7FF6-D33F-B896-8D135A12C20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113161"/>
            <a:ext cx="5181600" cy="3776266"/>
          </a:xfrm>
        </p:spPr>
      </p:pic>
      <p:pic>
        <p:nvPicPr>
          <p:cNvPr id="13" name="Content Placeholder 12" descr="Text&#10;&#10;Description automatically generated">
            <a:extLst>
              <a:ext uri="{FF2B5EF4-FFF2-40B4-BE49-F238E27FC236}">
                <a16:creationId xmlns:a16="http://schemas.microsoft.com/office/drawing/2014/main" id="{4D4E4851-6473-ECB3-D100-71A6AEB78602}"/>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719386" y="1825625"/>
            <a:ext cx="2087227" cy="4351338"/>
          </a:xfrm>
        </p:spPr>
      </p:pic>
      <p:sp>
        <p:nvSpPr>
          <p:cNvPr id="5" name="TextBox 4">
            <a:extLst>
              <a:ext uri="{FF2B5EF4-FFF2-40B4-BE49-F238E27FC236}">
                <a16:creationId xmlns:a16="http://schemas.microsoft.com/office/drawing/2014/main" id="{0CC74682-BE76-4483-DCD9-5500D354F8E0}"/>
              </a:ext>
            </a:extLst>
          </p:cNvPr>
          <p:cNvSpPr txBox="1"/>
          <p:nvPr/>
        </p:nvSpPr>
        <p:spPr>
          <a:xfrm>
            <a:off x="9340850" y="3786286"/>
            <a:ext cx="2724150" cy="307777"/>
          </a:xfrm>
          <a:prstGeom prst="rect">
            <a:avLst/>
          </a:prstGeom>
          <a:noFill/>
        </p:spPr>
        <p:txBody>
          <a:bodyPr wrap="square">
            <a:spAutoFit/>
          </a:bodyPr>
          <a:lstStyle/>
          <a:p>
            <a:r>
              <a:rPr lang="en-US" sz="1400" dirty="0"/>
              <a:t>[Field-wise count of null values]</a:t>
            </a:r>
          </a:p>
        </p:txBody>
      </p:sp>
    </p:spTree>
    <p:extLst>
      <p:ext uri="{BB962C8B-B14F-4D97-AF65-F5344CB8AC3E}">
        <p14:creationId xmlns:p14="http://schemas.microsoft.com/office/powerpoint/2010/main" val="32524766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3E1E3-768B-2272-373E-68A14AB94E94}"/>
              </a:ext>
            </a:extLst>
          </p:cNvPr>
          <p:cNvSpPr>
            <a:spLocks noGrp="1"/>
          </p:cNvSpPr>
          <p:nvPr>
            <p:ph type="title"/>
          </p:nvPr>
        </p:nvSpPr>
        <p:spPr/>
        <p:txBody>
          <a:bodyPr/>
          <a:lstStyle/>
          <a:p>
            <a:r>
              <a:rPr lang="en-US" dirty="0"/>
              <a:t>Current state of investigation resource</a:t>
            </a:r>
            <a:br>
              <a:rPr lang="en-US" dirty="0"/>
            </a:br>
            <a:r>
              <a:rPr lang="en-US" sz="2000" dirty="0"/>
              <a:t>Where is this and in what state does it exist?</a:t>
            </a:r>
            <a:endParaRPr lang="en-US" dirty="0"/>
          </a:p>
        </p:txBody>
      </p:sp>
      <p:pic>
        <p:nvPicPr>
          <p:cNvPr id="6" name="Content Placeholder 5" descr="A screenshot of a computer&#10;&#10;Description automatically generated">
            <a:extLst>
              <a:ext uri="{FF2B5EF4-FFF2-40B4-BE49-F238E27FC236}">
                <a16:creationId xmlns:a16="http://schemas.microsoft.com/office/drawing/2014/main" id="{924C5F99-FA07-C40A-D248-7DD0DEE766F5}"/>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87292" y="1825625"/>
            <a:ext cx="5083415" cy="4351338"/>
          </a:xfrm>
        </p:spPr>
      </p:pic>
      <p:sp>
        <p:nvSpPr>
          <p:cNvPr id="4" name="Content Placeholder 3">
            <a:extLst>
              <a:ext uri="{FF2B5EF4-FFF2-40B4-BE49-F238E27FC236}">
                <a16:creationId xmlns:a16="http://schemas.microsoft.com/office/drawing/2014/main" id="{6FEF5F57-5FDA-6E0F-E125-38C50FAFBD71}"/>
              </a:ext>
            </a:extLst>
          </p:cNvPr>
          <p:cNvSpPr>
            <a:spLocks noGrp="1"/>
          </p:cNvSpPr>
          <p:nvPr>
            <p:ph sz="half" idx="2"/>
          </p:nvPr>
        </p:nvSpPr>
        <p:spPr/>
        <p:txBody>
          <a:bodyPr/>
          <a:lstStyle/>
          <a:p>
            <a:r>
              <a:rPr lang="en-US" dirty="0"/>
              <a:t>Currently situated as an open repository on GitHub</a:t>
            </a:r>
          </a:p>
          <a:p>
            <a:r>
              <a:rPr lang="en-US" dirty="0"/>
              <a:t>Comprised of standard project structure elements</a:t>
            </a:r>
          </a:p>
          <a:p>
            <a:r>
              <a:rPr lang="en-US" dirty="0"/>
              <a:t>Content and process documented across Jupiter notebooks.</a:t>
            </a:r>
          </a:p>
          <a:p>
            <a:r>
              <a:rPr lang="en-US" dirty="0"/>
              <a:t>Interactive visuals available.</a:t>
            </a:r>
          </a:p>
        </p:txBody>
      </p:sp>
    </p:spTree>
    <p:extLst>
      <p:ext uri="{BB962C8B-B14F-4D97-AF65-F5344CB8AC3E}">
        <p14:creationId xmlns:p14="http://schemas.microsoft.com/office/powerpoint/2010/main" val="827684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C270C-737A-48C2-ABE5-D8AD45DDB3FB}"/>
              </a:ext>
            </a:extLst>
          </p:cNvPr>
          <p:cNvSpPr>
            <a:spLocks noGrp="1"/>
          </p:cNvSpPr>
          <p:nvPr>
            <p:ph type="title"/>
          </p:nvPr>
        </p:nvSpPr>
        <p:spPr/>
        <p:txBody>
          <a:bodyPr/>
          <a:lstStyle/>
          <a:p>
            <a:r>
              <a:rPr lang="en-US" dirty="0"/>
              <a:t>Future steps</a:t>
            </a:r>
            <a:br>
              <a:rPr lang="en-US" dirty="0"/>
            </a:br>
            <a:r>
              <a:rPr lang="en-US" sz="1800" dirty="0"/>
              <a:t>Towards more advanced analyses</a:t>
            </a:r>
            <a:endParaRPr lang="en-US" dirty="0"/>
          </a:p>
        </p:txBody>
      </p:sp>
      <p:sp>
        <p:nvSpPr>
          <p:cNvPr id="4" name="Content Placeholder 3">
            <a:extLst>
              <a:ext uri="{FF2B5EF4-FFF2-40B4-BE49-F238E27FC236}">
                <a16:creationId xmlns:a16="http://schemas.microsoft.com/office/drawing/2014/main" id="{7100FF71-8F03-4865-06C5-7C9E2431565F}"/>
              </a:ext>
            </a:extLst>
          </p:cNvPr>
          <p:cNvSpPr>
            <a:spLocks noGrp="1"/>
          </p:cNvSpPr>
          <p:nvPr>
            <p:ph sz="half" idx="2"/>
          </p:nvPr>
        </p:nvSpPr>
        <p:spPr/>
        <p:txBody>
          <a:bodyPr/>
          <a:lstStyle/>
          <a:p>
            <a:r>
              <a:rPr lang="en-US" dirty="0"/>
              <a:t>LLM embeddings (hardware / resource dependent) </a:t>
            </a:r>
          </a:p>
          <a:p>
            <a:r>
              <a:rPr lang="en-US" dirty="0"/>
              <a:t>Agency-specific analyses / </a:t>
            </a:r>
            <a:r>
              <a:rPr lang="en-US" dirty="0" err="1"/>
              <a:t>aglomeration</a:t>
            </a:r>
            <a:endParaRPr lang="en-US" dirty="0"/>
          </a:p>
          <a:p>
            <a:r>
              <a:rPr lang="en-US" dirty="0"/>
              <a:t>Synthetic data sets (automatedly generated grant description simulations)</a:t>
            </a:r>
          </a:p>
          <a:p>
            <a:r>
              <a:rPr lang="en-US" dirty="0"/>
              <a:t>Detecting reliably related collections of terms (see Lee &amp; Chung (2022) for example)</a:t>
            </a:r>
          </a:p>
          <a:p>
            <a:endParaRPr lang="en-US" dirty="0"/>
          </a:p>
        </p:txBody>
      </p:sp>
      <p:pic>
        <p:nvPicPr>
          <p:cNvPr id="12" name="Content Placeholder 11" descr="Graphical user interface, text, application, chat or text message&#10;&#10;Description automatically generated">
            <a:extLst>
              <a:ext uri="{FF2B5EF4-FFF2-40B4-BE49-F238E27FC236}">
                <a16:creationId xmlns:a16="http://schemas.microsoft.com/office/drawing/2014/main" id="{21AA120B-4511-2A4B-5A79-291F89586178}"/>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3174918"/>
            <a:ext cx="5181600" cy="1652751"/>
          </a:xfrm>
        </p:spPr>
      </p:pic>
    </p:spTree>
    <p:extLst>
      <p:ext uri="{BB962C8B-B14F-4D97-AF65-F5344CB8AC3E}">
        <p14:creationId xmlns:p14="http://schemas.microsoft.com/office/powerpoint/2010/main" val="15617348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F5448-8BB0-B3D2-DD57-A8EDE802971D}"/>
              </a:ext>
            </a:extLst>
          </p:cNvPr>
          <p:cNvSpPr>
            <a:spLocks noGrp="1"/>
          </p:cNvSpPr>
          <p:nvPr>
            <p:ph type="ctrTitle"/>
          </p:nvPr>
        </p:nvSpPr>
        <p:spPr/>
        <p:txBody>
          <a:bodyPr anchor="ctr"/>
          <a:lstStyle/>
          <a:p>
            <a:r>
              <a:rPr lang="en-US" dirty="0"/>
              <a:t>New questions &amp; directions?</a:t>
            </a:r>
          </a:p>
        </p:txBody>
      </p:sp>
      <p:sp>
        <p:nvSpPr>
          <p:cNvPr id="3" name="Subtitle 2">
            <a:extLst>
              <a:ext uri="{FF2B5EF4-FFF2-40B4-BE49-F238E27FC236}">
                <a16:creationId xmlns:a16="http://schemas.microsoft.com/office/drawing/2014/main" id="{6422769B-F08D-CD9D-0266-BCDE0B10EDC0}"/>
              </a:ext>
            </a:extLst>
          </p:cNvPr>
          <p:cNvSpPr>
            <a:spLocks noGrp="1"/>
          </p:cNvSpPr>
          <p:nvPr>
            <p:ph type="subTitle" idx="1"/>
          </p:nvPr>
        </p:nvSpPr>
        <p:spPr/>
        <p:txBody>
          <a:bodyPr/>
          <a:lstStyle/>
          <a:p>
            <a:r>
              <a:rPr lang="en-US" dirty="0"/>
              <a:t>Given the grants.gov data source,</a:t>
            </a:r>
          </a:p>
          <a:p>
            <a:r>
              <a:rPr lang="en-US" dirty="0"/>
              <a:t>what questions would you like to ask?</a:t>
            </a:r>
          </a:p>
        </p:txBody>
      </p:sp>
    </p:spTree>
    <p:extLst>
      <p:ext uri="{BB962C8B-B14F-4D97-AF65-F5344CB8AC3E}">
        <p14:creationId xmlns:p14="http://schemas.microsoft.com/office/powerpoint/2010/main" val="14119821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70BED-56D2-6EDF-940C-2C27B474C384}"/>
              </a:ext>
            </a:extLst>
          </p:cNvPr>
          <p:cNvSpPr>
            <a:spLocks noGrp="1"/>
          </p:cNvSpPr>
          <p:nvPr>
            <p:ph type="title"/>
          </p:nvPr>
        </p:nvSpPr>
        <p:spPr/>
        <p:txBody>
          <a:bodyPr/>
          <a:lstStyle/>
          <a:p>
            <a:r>
              <a:rPr lang="en-US" dirty="0"/>
              <a:t>Preemptive Questions and Answers</a:t>
            </a:r>
          </a:p>
        </p:txBody>
      </p:sp>
      <p:sp>
        <p:nvSpPr>
          <p:cNvPr id="3" name="Content Placeholder 2">
            <a:extLst>
              <a:ext uri="{FF2B5EF4-FFF2-40B4-BE49-F238E27FC236}">
                <a16:creationId xmlns:a16="http://schemas.microsoft.com/office/drawing/2014/main" id="{0B34D480-2CDB-7D1F-89C1-9F7023863B79}"/>
              </a:ext>
            </a:extLst>
          </p:cNvPr>
          <p:cNvSpPr>
            <a:spLocks noGrp="1"/>
          </p:cNvSpPr>
          <p:nvPr>
            <p:ph sz="half" idx="1"/>
          </p:nvPr>
        </p:nvSpPr>
        <p:spPr>
          <a:xfrm>
            <a:off x="838199" y="1825625"/>
            <a:ext cx="10515599" cy="4351338"/>
          </a:xfrm>
        </p:spPr>
        <p:txBody>
          <a:bodyPr>
            <a:normAutofit/>
          </a:bodyPr>
          <a:lstStyle/>
          <a:p>
            <a:r>
              <a:rPr lang="en-US" sz="1600" dirty="0"/>
              <a:t>Why use grant solicitations rather than (successful) grant proposals?</a:t>
            </a:r>
          </a:p>
          <a:p>
            <a:pPr lvl="1"/>
            <a:r>
              <a:rPr lang="en-US" sz="1200" dirty="0"/>
              <a:t>Grants.gov serves as a single point of access for grant data, with a </a:t>
            </a:r>
            <a:r>
              <a:rPr lang="en-US" sz="1200" i="1" dirty="0"/>
              <a:t>moderately</a:t>
            </a:r>
            <a:r>
              <a:rPr lang="en-US" sz="1200" dirty="0"/>
              <a:t> standardized format.</a:t>
            </a:r>
          </a:p>
          <a:p>
            <a:pPr lvl="2"/>
            <a:r>
              <a:rPr lang="en-US" sz="800" dirty="0"/>
              <a:t>Successful grant award data is likely stored in agency specific repositories in agency specific formats.</a:t>
            </a:r>
          </a:p>
          <a:p>
            <a:pPr lvl="1"/>
            <a:r>
              <a:rPr lang="en-US" sz="1200" dirty="0"/>
              <a:t>It’s publicly and openly available (i.e., no restricted access)  </a:t>
            </a:r>
          </a:p>
          <a:p>
            <a:pPr lvl="1"/>
            <a:r>
              <a:rPr lang="en-US" sz="1200" dirty="0"/>
              <a:t>In the event that there was a desire to augment this analysis with grant proposal/award text, the methods could be extended to that application.</a:t>
            </a:r>
          </a:p>
          <a:p>
            <a:pPr lvl="2"/>
            <a:r>
              <a:rPr lang="en-US" sz="800" dirty="0"/>
              <a:t>See NSF-specific notebooks for an example of this implementation.</a:t>
            </a:r>
          </a:p>
          <a:p>
            <a:r>
              <a:rPr lang="en-US" sz="1600" dirty="0"/>
              <a:t>How reliable / complete / clean is the data from grants.gov</a:t>
            </a:r>
          </a:p>
          <a:p>
            <a:pPr lvl="1"/>
            <a:r>
              <a:rPr lang="en-US" sz="1200" dirty="0"/>
              <a:t>Moderate, on most accounts.  See corpus slide for word-count distribution.  Short &amp; absent descriptions moderately common.</a:t>
            </a:r>
          </a:p>
          <a:p>
            <a:pPr lvl="1"/>
            <a:r>
              <a:rPr lang="en-US" sz="1200" dirty="0"/>
              <a:t>This also highlights the importance of agencies ensuring high-quality record entry.</a:t>
            </a:r>
          </a:p>
          <a:p>
            <a:pPr lvl="2"/>
            <a:r>
              <a:rPr lang="en-US" sz="800" dirty="0"/>
              <a:t>The cleaner / more reliable a data set is, the more reusable and valuable it is.</a:t>
            </a:r>
          </a:p>
          <a:p>
            <a:r>
              <a:rPr lang="en-US" sz="1600" dirty="0"/>
              <a:t>Have you considered looking at funding trends over time?</a:t>
            </a:r>
          </a:p>
          <a:p>
            <a:pPr lvl="1"/>
            <a:r>
              <a:rPr lang="en-US" sz="1200" dirty="0"/>
              <a:t>Yes, however, within-keyword consideration of such trends suffers from low sampling issues</a:t>
            </a:r>
          </a:p>
          <a:p>
            <a:r>
              <a:rPr lang="en-US" sz="1600" dirty="0"/>
              <a:t>Is it possible to use a separate set of keywords?</a:t>
            </a:r>
          </a:p>
          <a:p>
            <a:pPr lvl="1"/>
            <a:r>
              <a:rPr lang="en-US" sz="1200" dirty="0"/>
              <a:t>Most certainly, and we welcome efforts to develop a keyword list that is more focused on the sub-committee’s interests.</a:t>
            </a:r>
          </a:p>
          <a:p>
            <a:r>
              <a:rPr lang="en-US" sz="1600" dirty="0"/>
              <a:t>I noticed some spelling errors in the repository, what’s that about?</a:t>
            </a:r>
          </a:p>
          <a:p>
            <a:pPr lvl="1"/>
            <a:r>
              <a:rPr lang="en-US" sz="1200" dirty="0"/>
              <a:t>The markdown editor I am using does not have a spell check feature.  I encourage the submission of issues or fixes using the GitHub interface!</a:t>
            </a:r>
          </a:p>
          <a:p>
            <a:endParaRPr lang="en-US" sz="1600" dirty="0"/>
          </a:p>
          <a:p>
            <a:endParaRPr lang="en-US" sz="1600" dirty="0"/>
          </a:p>
        </p:txBody>
      </p:sp>
    </p:spTree>
    <p:extLst>
      <p:ext uri="{BB962C8B-B14F-4D97-AF65-F5344CB8AC3E}">
        <p14:creationId xmlns:p14="http://schemas.microsoft.com/office/powerpoint/2010/main" val="6414702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C270C-737A-48C2-ABE5-D8AD45DDB3FB}"/>
              </a:ext>
            </a:extLst>
          </p:cNvPr>
          <p:cNvSpPr>
            <a:spLocks noGrp="1"/>
          </p:cNvSpPr>
          <p:nvPr>
            <p:ph type="title"/>
          </p:nvPr>
        </p:nvSpPr>
        <p:spPr/>
        <p:txBody>
          <a:bodyPr/>
          <a:lstStyle/>
          <a:p>
            <a:r>
              <a:rPr lang="en-US" dirty="0"/>
              <a:t>What’s in the corpus?</a:t>
            </a:r>
            <a:endParaRPr lang="en-US" sz="2000" dirty="0"/>
          </a:p>
        </p:txBody>
      </p:sp>
      <p:pic>
        <p:nvPicPr>
          <p:cNvPr id="8" name="Content Placeholder 7" descr="Graphical user interface&#10;&#10;Description automatically generated with medium confidence">
            <a:extLst>
              <a:ext uri="{FF2B5EF4-FFF2-40B4-BE49-F238E27FC236}">
                <a16:creationId xmlns:a16="http://schemas.microsoft.com/office/drawing/2014/main" id="{2E98B8F6-85E5-028B-DF89-DFD9541C1AF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337254" y="1825625"/>
            <a:ext cx="4851491" cy="4351338"/>
          </a:xfrm>
        </p:spPr>
      </p:pic>
      <p:pic>
        <p:nvPicPr>
          <p:cNvPr id="6" name="Content Placeholder 5" descr="A picture containing shape&#10;&#10;Description automatically generated">
            <a:extLst>
              <a:ext uri="{FF2B5EF4-FFF2-40B4-BE49-F238E27FC236}">
                <a16:creationId xmlns:a16="http://schemas.microsoft.com/office/drawing/2014/main" id="{D38294D3-2A4B-00C5-6123-E6C9E038DD6B}"/>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38200" y="2654548"/>
            <a:ext cx="5181600" cy="2693492"/>
          </a:xfrm>
        </p:spPr>
      </p:pic>
    </p:spTree>
    <p:extLst>
      <p:ext uri="{BB962C8B-B14F-4D97-AF65-F5344CB8AC3E}">
        <p14:creationId xmlns:p14="http://schemas.microsoft.com/office/powerpoint/2010/main" val="4632884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C270C-737A-48C2-ABE5-D8AD45DDB3FB}"/>
              </a:ext>
            </a:extLst>
          </p:cNvPr>
          <p:cNvSpPr>
            <a:spLocks noGrp="1"/>
          </p:cNvSpPr>
          <p:nvPr>
            <p:ph type="title"/>
          </p:nvPr>
        </p:nvSpPr>
        <p:spPr/>
        <p:txBody>
          <a:bodyPr/>
          <a:lstStyle/>
          <a:p>
            <a:r>
              <a:rPr lang="en-US" dirty="0"/>
              <a:t>Example grant description text</a:t>
            </a:r>
            <a:br>
              <a:rPr lang="en-US" dirty="0"/>
            </a:br>
            <a:r>
              <a:rPr lang="en-US" sz="2000" dirty="0"/>
              <a:t>What does the corpus </a:t>
            </a:r>
            <a:r>
              <a:rPr lang="en-US" sz="2000" i="1" dirty="0"/>
              <a:t>actually</a:t>
            </a:r>
            <a:r>
              <a:rPr lang="en-US" sz="2000" dirty="0"/>
              <a:t> contain?</a:t>
            </a:r>
          </a:p>
        </p:txBody>
      </p:sp>
      <p:sp>
        <p:nvSpPr>
          <p:cNvPr id="4" name="Content Placeholder 3">
            <a:extLst>
              <a:ext uri="{FF2B5EF4-FFF2-40B4-BE49-F238E27FC236}">
                <a16:creationId xmlns:a16="http://schemas.microsoft.com/office/drawing/2014/main" id="{7100FF71-8F03-4865-06C5-7C9E2431565F}"/>
              </a:ext>
            </a:extLst>
          </p:cNvPr>
          <p:cNvSpPr>
            <a:spLocks noGrp="1"/>
          </p:cNvSpPr>
          <p:nvPr>
            <p:ph sz="half" idx="2"/>
          </p:nvPr>
        </p:nvSpPr>
        <p:spPr/>
        <p:txBody>
          <a:bodyPr>
            <a:normAutofit fontScale="40000" lnSpcReduction="20000"/>
          </a:bodyPr>
          <a:lstStyle/>
          <a:p>
            <a:r>
              <a:rPr lang="en-US" b="0" i="0" dirty="0">
                <a:solidFill>
                  <a:srgbClr val="000000"/>
                </a:solidFill>
                <a:effectLst/>
                <a:latin typeface="Helvetica Neue"/>
              </a:rPr>
              <a:t>the idea development award is intended to support new ideas that represent innovative approaches to prostate cancer </a:t>
            </a:r>
            <a:r>
              <a:rPr lang="en-US" b="1" i="0" dirty="0">
                <a:solidFill>
                  <a:srgbClr val="000000"/>
                </a:solidFill>
                <a:effectLst/>
                <a:latin typeface="Helvetica Neue"/>
              </a:rPr>
              <a:t>research</a:t>
            </a:r>
            <a:r>
              <a:rPr lang="en-US" b="0" i="0" dirty="0">
                <a:solidFill>
                  <a:srgbClr val="000000"/>
                </a:solidFill>
                <a:effectLst/>
                <a:latin typeface="Helvetica Neue"/>
              </a:rPr>
              <a:t> and have the potential to make an important contribution to the </a:t>
            </a:r>
            <a:r>
              <a:rPr lang="en-US" b="0" i="0" dirty="0" err="1">
                <a:solidFill>
                  <a:srgbClr val="000000"/>
                </a:solidFill>
                <a:effectLst/>
                <a:latin typeface="Helvetica Neue"/>
              </a:rPr>
              <a:t>pcrp</a:t>
            </a:r>
            <a:r>
              <a:rPr lang="en-US" b="0" i="0" dirty="0">
                <a:solidFill>
                  <a:srgbClr val="000000"/>
                </a:solidFill>
                <a:effectLst/>
                <a:latin typeface="Helvetica Neue"/>
              </a:rPr>
              <a:t> mission. the key components of this award mechanism are: </a:t>
            </a:r>
            <a:r>
              <a:rPr lang="en-US" b="1" i="0" dirty="0">
                <a:solidFill>
                  <a:srgbClr val="000000"/>
                </a:solidFill>
                <a:effectLst/>
                <a:latin typeface="Helvetica Neue"/>
              </a:rPr>
              <a:t>innovation</a:t>
            </a:r>
            <a:r>
              <a:rPr lang="en-US" b="0" i="0" dirty="0">
                <a:solidFill>
                  <a:srgbClr val="000000"/>
                </a:solidFill>
                <a:effectLst/>
                <a:latin typeface="Helvetica Neue"/>
              </a:rPr>
              <a:t>: </a:t>
            </a:r>
            <a:r>
              <a:rPr lang="en-US" b="1" i="0" dirty="0">
                <a:solidFill>
                  <a:srgbClr val="000000"/>
                </a:solidFill>
                <a:effectLst/>
                <a:latin typeface="Helvetica Neue"/>
              </a:rPr>
              <a:t>research</a:t>
            </a:r>
            <a:r>
              <a:rPr lang="en-US" b="0" i="0" dirty="0">
                <a:solidFill>
                  <a:srgbClr val="000000"/>
                </a:solidFill>
                <a:effectLst/>
                <a:latin typeface="Helvetica Neue"/>
              </a:rPr>
              <a:t> deemed innovative may represent a new paradigm, challenge current paradigms, look at existing problems from new perspectives, leverage unique study populations, or exhibit other highly creative qualities. </a:t>
            </a:r>
            <a:r>
              <a:rPr lang="en-US" b="1" i="0" dirty="0">
                <a:solidFill>
                  <a:srgbClr val="000000"/>
                </a:solidFill>
                <a:effectLst/>
                <a:latin typeface="Helvetica Neue"/>
              </a:rPr>
              <a:t>research</a:t>
            </a:r>
            <a:r>
              <a:rPr lang="en-US" b="0" i="0" dirty="0">
                <a:solidFill>
                  <a:srgbClr val="000000"/>
                </a:solidFill>
                <a:effectLst/>
                <a:latin typeface="Helvetica Neue"/>
              </a:rPr>
              <a:t> that is an incremental advance upon published data is not considered innovative. multidisciplinary projects are especially encouraged. impact: applications are required to address and provide a solution to one or more of the fy19 </a:t>
            </a:r>
            <a:r>
              <a:rPr lang="en-US" b="0" i="0" dirty="0" err="1">
                <a:solidFill>
                  <a:srgbClr val="000000"/>
                </a:solidFill>
                <a:effectLst/>
                <a:latin typeface="Helvetica Neue"/>
              </a:rPr>
              <a:t>pcrp</a:t>
            </a:r>
            <a:r>
              <a:rPr lang="en-US" b="0" i="0" dirty="0">
                <a:solidFill>
                  <a:srgbClr val="000000"/>
                </a:solidFill>
                <a:effectLst/>
                <a:latin typeface="Helvetica Neue"/>
              </a:rPr>
              <a:t> overarching challenges. the potential impact of the </a:t>
            </a:r>
            <a:r>
              <a:rPr lang="en-US" b="1" i="0" dirty="0">
                <a:solidFill>
                  <a:srgbClr val="000000"/>
                </a:solidFill>
                <a:effectLst/>
                <a:latin typeface="Helvetica Neue"/>
              </a:rPr>
              <a:t>research</a:t>
            </a:r>
            <a:r>
              <a:rPr lang="en-US" b="0" i="0" dirty="0">
                <a:solidFill>
                  <a:srgbClr val="000000"/>
                </a:solidFill>
                <a:effectLst/>
                <a:latin typeface="Helvetica Neue"/>
              </a:rPr>
              <a:t>, both </a:t>
            </a:r>
            <a:r>
              <a:rPr lang="en-US" b="0" i="0" dirty="0" err="1">
                <a:solidFill>
                  <a:srgbClr val="000000"/>
                </a:solidFill>
                <a:effectLst/>
                <a:latin typeface="Helvetica Neue"/>
              </a:rPr>
              <a:t>shortterm</a:t>
            </a:r>
            <a:r>
              <a:rPr lang="en-US" b="0" i="0" dirty="0">
                <a:solidFill>
                  <a:srgbClr val="000000"/>
                </a:solidFill>
                <a:effectLst/>
                <a:latin typeface="Helvetica Neue"/>
              </a:rPr>
              <a:t> and </a:t>
            </a:r>
            <a:r>
              <a:rPr lang="en-US" b="0" i="0" dirty="0" err="1">
                <a:solidFill>
                  <a:srgbClr val="000000"/>
                </a:solidFill>
                <a:effectLst/>
                <a:latin typeface="Helvetica Neue"/>
              </a:rPr>
              <a:t>longterm</a:t>
            </a:r>
            <a:r>
              <a:rPr lang="en-US" b="0" i="0" dirty="0">
                <a:solidFill>
                  <a:srgbClr val="000000"/>
                </a:solidFill>
                <a:effectLst/>
                <a:latin typeface="Helvetica Neue"/>
              </a:rPr>
              <a:t>, in addressing the fy19 </a:t>
            </a:r>
            <a:r>
              <a:rPr lang="en-US" b="0" i="0" dirty="0" err="1">
                <a:solidFill>
                  <a:srgbClr val="000000"/>
                </a:solidFill>
                <a:effectLst/>
                <a:latin typeface="Helvetica Neue"/>
              </a:rPr>
              <a:t>pcrp</a:t>
            </a:r>
            <a:r>
              <a:rPr lang="en-US" b="0" i="0" dirty="0">
                <a:solidFill>
                  <a:srgbClr val="000000"/>
                </a:solidFill>
                <a:effectLst/>
                <a:latin typeface="Helvetica Neue"/>
              </a:rPr>
              <a:t> overarching challenge(s) should be clearly described. </a:t>
            </a:r>
            <a:r>
              <a:rPr lang="en-US" b="0" i="0" dirty="0" err="1">
                <a:solidFill>
                  <a:srgbClr val="000000"/>
                </a:solidFill>
                <a:effectLst/>
                <a:latin typeface="Helvetica Neue"/>
              </a:rPr>
              <a:t>highimpact</a:t>
            </a:r>
            <a:r>
              <a:rPr lang="en-US" b="0" i="0" dirty="0">
                <a:solidFill>
                  <a:srgbClr val="000000"/>
                </a:solidFill>
                <a:effectLst/>
                <a:latin typeface="Helvetica Neue"/>
              </a:rPr>
              <a:t> </a:t>
            </a:r>
            <a:r>
              <a:rPr lang="en-US" b="1" i="0" dirty="0">
                <a:solidFill>
                  <a:srgbClr val="000000"/>
                </a:solidFill>
                <a:effectLst/>
                <a:latin typeface="Helvetica Neue"/>
              </a:rPr>
              <a:t>research</a:t>
            </a:r>
            <a:r>
              <a:rPr lang="en-US" b="0" i="0" dirty="0">
                <a:solidFill>
                  <a:srgbClr val="000000"/>
                </a:solidFill>
                <a:effectLst/>
                <a:latin typeface="Helvetica Neue"/>
              </a:rPr>
              <a:t> will, if successful, significantly advance prostate cancer </a:t>
            </a:r>
            <a:r>
              <a:rPr lang="en-US" b="1" i="0" dirty="0">
                <a:solidFill>
                  <a:srgbClr val="000000"/>
                </a:solidFill>
                <a:effectLst/>
                <a:latin typeface="Helvetica Neue"/>
              </a:rPr>
              <a:t>research</a:t>
            </a:r>
            <a:r>
              <a:rPr lang="en-US" b="0" i="0" dirty="0">
                <a:solidFill>
                  <a:srgbClr val="000000"/>
                </a:solidFill>
                <a:effectLst/>
                <a:latin typeface="Helvetica Neue"/>
              </a:rPr>
              <a:t> and/or patient care. preliminary data: due to this award’s emphasis on </a:t>
            </a:r>
            <a:r>
              <a:rPr lang="en-US" b="1" i="0" dirty="0">
                <a:solidFill>
                  <a:srgbClr val="000000"/>
                </a:solidFill>
                <a:effectLst/>
                <a:latin typeface="Helvetica Neue"/>
              </a:rPr>
              <a:t>innovation</a:t>
            </a:r>
            <a:r>
              <a:rPr lang="en-US" b="0" i="0" dirty="0">
                <a:solidFill>
                  <a:srgbClr val="000000"/>
                </a:solidFill>
                <a:effectLst/>
                <a:latin typeface="Helvetica Neue"/>
              </a:rPr>
              <a:t>, the presentation of preliminary data relevant to prostate cancer and the proposed project is encouraged, but not required. any unpublished, preliminary data provided should originate from the laboratory of the principal investigator (pi) or a member(s) of the </a:t>
            </a:r>
            <a:r>
              <a:rPr lang="en-US" b="1" i="0" dirty="0">
                <a:solidFill>
                  <a:srgbClr val="000000"/>
                </a:solidFill>
                <a:effectLst/>
                <a:latin typeface="Helvetica Neue"/>
              </a:rPr>
              <a:t>research</a:t>
            </a:r>
            <a:r>
              <a:rPr lang="en-US" b="0" i="0" dirty="0">
                <a:solidFill>
                  <a:srgbClr val="000000"/>
                </a:solidFill>
                <a:effectLst/>
                <a:latin typeface="Helvetica Neue"/>
              </a:rPr>
              <a:t> team. regardless whether preliminary data is included or not, applications should be based on a sound scientific rationale that is established through logical reasoning and/or critical review and analysis of the literature. to maximize the potential for impact, investigators are strongly encouraged to incorporate the following components into their study design where appropriate: authentication of proposed cell lines; statistical rigor of preclinical animal experiments and epidemiological studies; incorporation of experiments to assess clinical relevance and translatability of findings; and validation in patient cohorts. as such, the </a:t>
            </a:r>
            <a:r>
              <a:rPr lang="en-US" b="0" i="0" dirty="0" err="1">
                <a:solidFill>
                  <a:srgbClr val="000000"/>
                </a:solidFill>
                <a:effectLst/>
                <a:latin typeface="Helvetica Neue"/>
              </a:rPr>
              <a:t>pcrpfunded</a:t>
            </a:r>
            <a:r>
              <a:rPr lang="en-US" b="0" i="0" dirty="0">
                <a:solidFill>
                  <a:srgbClr val="000000"/>
                </a:solidFill>
                <a:effectLst/>
                <a:latin typeface="Helvetica Neue"/>
              </a:rPr>
              <a:t> prostate cancer biorepository network (</a:t>
            </a:r>
            <a:r>
              <a:rPr lang="en-US" b="0" i="0" dirty="0" err="1">
                <a:solidFill>
                  <a:srgbClr val="000000"/>
                </a:solidFill>
                <a:effectLst/>
                <a:latin typeface="Helvetica Neue"/>
              </a:rPr>
              <a:t>pcbn</a:t>
            </a:r>
            <a:r>
              <a:rPr lang="en-US" b="0" i="0" dirty="0">
                <a:solidFill>
                  <a:srgbClr val="000000"/>
                </a:solidFill>
                <a:effectLst/>
                <a:latin typeface="Helvetica Neue"/>
              </a:rPr>
              <a:t>) (</a:t>
            </a:r>
            <a:r>
              <a:rPr lang="en-US" b="0" i="0" u="sng" dirty="0">
                <a:solidFill>
                  <a:srgbClr val="296EAA"/>
                </a:solidFill>
                <a:effectLst/>
                <a:latin typeface="Helvetica Neue"/>
                <a:hlinkClick r:id="rId2"/>
              </a:rPr>
              <a:t>http://www.prostatebiorepository.org</a:t>
            </a:r>
            <a:r>
              <a:rPr lang="en-US" b="0" i="0" dirty="0">
                <a:solidFill>
                  <a:srgbClr val="000000"/>
                </a:solidFill>
                <a:effectLst/>
                <a:latin typeface="Helvetica Neue"/>
              </a:rPr>
              <a:t>) and/or the north </a:t>
            </a:r>
            <a:r>
              <a:rPr lang="en-US" b="0" i="0" dirty="0" err="1">
                <a:solidFill>
                  <a:srgbClr val="000000"/>
                </a:solidFill>
                <a:effectLst/>
                <a:latin typeface="Helvetica Neue"/>
              </a:rPr>
              <a:t>carolina</a:t>
            </a:r>
            <a:r>
              <a:rPr lang="en-US" b="0" i="0" dirty="0">
                <a:solidFill>
                  <a:srgbClr val="000000"/>
                </a:solidFill>
                <a:effectLst/>
                <a:latin typeface="Helvetica Neue"/>
              </a:rPr>
              <a:t> – </a:t>
            </a:r>
            <a:r>
              <a:rPr lang="en-US" b="0" i="0" dirty="0" err="1">
                <a:solidFill>
                  <a:srgbClr val="000000"/>
                </a:solidFill>
                <a:effectLst/>
                <a:latin typeface="Helvetica Neue"/>
              </a:rPr>
              <a:t>louisiana</a:t>
            </a:r>
            <a:r>
              <a:rPr lang="en-US" b="0" i="0" dirty="0">
                <a:solidFill>
                  <a:srgbClr val="000000"/>
                </a:solidFill>
                <a:effectLst/>
                <a:latin typeface="Helvetica Neue"/>
              </a:rPr>
              <a:t> prostate cancer project (</a:t>
            </a:r>
            <a:r>
              <a:rPr lang="en-US" b="0" i="0" dirty="0" err="1">
                <a:solidFill>
                  <a:srgbClr val="000000"/>
                </a:solidFill>
                <a:effectLst/>
                <a:latin typeface="Helvetica Neue"/>
              </a:rPr>
              <a:t>pcap</a:t>
            </a:r>
            <a:r>
              <a:rPr lang="en-US" b="0" i="0" dirty="0">
                <a:solidFill>
                  <a:srgbClr val="000000"/>
                </a:solidFill>
                <a:effectLst/>
                <a:latin typeface="Helvetica Neue"/>
              </a:rPr>
              <a:t>) (</a:t>
            </a:r>
            <a:r>
              <a:rPr lang="en-US" b="0" i="0" u="sng" dirty="0">
                <a:solidFill>
                  <a:srgbClr val="296EAA"/>
                </a:solidFill>
                <a:effectLst/>
                <a:latin typeface="Helvetica Neue"/>
                <a:hlinkClick r:id="rId3"/>
              </a:rPr>
              <a:t>https://pcap.bioinf.unc.edu</a:t>
            </a:r>
            <a:r>
              <a:rPr lang="en-US" b="0" i="0" dirty="0">
                <a:solidFill>
                  <a:srgbClr val="000000"/>
                </a:solidFill>
                <a:effectLst/>
                <a:latin typeface="Helvetica Neue"/>
              </a:rPr>
              <a:t>) are important resources to consider if retrospectively collected human anatomical substances or correlated clinical data are critical to the proposed studies. studies utilizing data derived from large patient studies that…</a:t>
            </a:r>
            <a:endParaRPr lang="en-US" dirty="0"/>
          </a:p>
        </p:txBody>
      </p:sp>
      <p:sp>
        <p:nvSpPr>
          <p:cNvPr id="5" name="Content Placeholder 4">
            <a:extLst>
              <a:ext uri="{FF2B5EF4-FFF2-40B4-BE49-F238E27FC236}">
                <a16:creationId xmlns:a16="http://schemas.microsoft.com/office/drawing/2014/main" id="{C6A69C69-F3D6-D520-0422-8B0AF9DE998D}"/>
              </a:ext>
            </a:extLst>
          </p:cNvPr>
          <p:cNvSpPr>
            <a:spLocks noGrp="1"/>
          </p:cNvSpPr>
          <p:nvPr>
            <p:ph sz="half" idx="1"/>
          </p:nvPr>
        </p:nvSpPr>
        <p:spPr/>
        <p:txBody>
          <a:bodyPr>
            <a:noAutofit/>
          </a:bodyPr>
          <a:lstStyle/>
          <a:p>
            <a:r>
              <a:rPr lang="en-US" sz="1100" b="0" i="0" dirty="0">
                <a:solidFill>
                  <a:srgbClr val="000000"/>
                </a:solidFill>
                <a:effectLst/>
                <a:latin typeface="Helvetica Neue"/>
              </a:rPr>
              <a:t>the geosciences open science ecosystem (geo </a:t>
            </a:r>
            <a:r>
              <a:rPr lang="en-US" sz="1100" b="0" i="0" dirty="0" err="1">
                <a:solidFill>
                  <a:srgbClr val="000000"/>
                </a:solidFill>
                <a:effectLst/>
                <a:latin typeface="Helvetica Neue"/>
              </a:rPr>
              <a:t>ose</a:t>
            </a:r>
            <a:r>
              <a:rPr lang="en-US" sz="1100" b="0" i="0" dirty="0">
                <a:solidFill>
                  <a:srgbClr val="000000"/>
                </a:solidFill>
                <a:effectLst/>
                <a:latin typeface="Helvetica Neue"/>
              </a:rPr>
              <a:t>) program seeks to support sustainable and networked open science activities to foster an ecosystem of inclusive access to data, physical collections, software, advanced computing, and other resources toward advancing </a:t>
            </a:r>
            <a:r>
              <a:rPr lang="en-US" sz="1100" b="1" i="0" dirty="0">
                <a:solidFill>
                  <a:srgbClr val="000000"/>
                </a:solidFill>
                <a:effectLst/>
                <a:latin typeface="Helvetica Neue"/>
              </a:rPr>
              <a:t>research</a:t>
            </a:r>
            <a:r>
              <a:rPr lang="en-US" sz="1100" b="0" i="0" dirty="0">
                <a:solidFill>
                  <a:srgbClr val="000000"/>
                </a:solidFill>
                <a:effectLst/>
                <a:latin typeface="Helvetica Neue"/>
              </a:rPr>
              <a:t> and education in the geosciences. the purpose of this support is to broadly enable geoscientists to leverage expanding information resources and computing capabilities to address interdisciplinary grand challenge </a:t>
            </a:r>
            <a:r>
              <a:rPr lang="en-US" sz="1100" b="1" i="0" dirty="0">
                <a:solidFill>
                  <a:srgbClr val="000000"/>
                </a:solidFill>
                <a:effectLst/>
                <a:latin typeface="Helvetica Neue"/>
              </a:rPr>
              <a:t>research</a:t>
            </a:r>
            <a:r>
              <a:rPr lang="en-US" sz="1100" b="0" i="0" dirty="0">
                <a:solidFill>
                  <a:srgbClr val="000000"/>
                </a:solidFill>
                <a:effectLst/>
                <a:latin typeface="Helvetica Neue"/>
              </a:rPr>
              <a:t> questions at the forefront of the geosciences. priority goals for geo </a:t>
            </a:r>
            <a:r>
              <a:rPr lang="en-US" sz="1100" b="0" i="0" dirty="0" err="1">
                <a:solidFill>
                  <a:srgbClr val="000000"/>
                </a:solidFill>
                <a:effectLst/>
                <a:latin typeface="Helvetica Neue"/>
              </a:rPr>
              <a:t>ose</a:t>
            </a:r>
            <a:r>
              <a:rPr lang="en-US" sz="1100" b="0" i="0" dirty="0">
                <a:solidFill>
                  <a:srgbClr val="000000"/>
                </a:solidFill>
                <a:effectLst/>
                <a:latin typeface="Helvetica Neue"/>
              </a:rPr>
              <a:t> are to: (</a:t>
            </a:r>
            <a:r>
              <a:rPr lang="en-US" sz="1100" b="0" i="0" dirty="0" err="1">
                <a:solidFill>
                  <a:srgbClr val="000000"/>
                </a:solidFill>
                <a:effectLst/>
                <a:latin typeface="Helvetica Neue"/>
              </a:rPr>
              <a:t>i</a:t>
            </a:r>
            <a:r>
              <a:rPr lang="en-US" sz="1100" b="0" i="0" dirty="0">
                <a:solidFill>
                  <a:srgbClr val="000000"/>
                </a:solidFill>
                <a:effectLst/>
                <a:latin typeface="Helvetica Neue"/>
              </a:rPr>
              <a:t>) improve the </a:t>
            </a:r>
            <a:r>
              <a:rPr lang="en-US" sz="1100" b="1" i="0" dirty="0">
                <a:solidFill>
                  <a:srgbClr val="000000"/>
                </a:solidFill>
                <a:effectLst/>
                <a:latin typeface="Helvetica Neue"/>
              </a:rPr>
              <a:t>openness</a:t>
            </a:r>
            <a:r>
              <a:rPr lang="en-US" sz="1100" b="0" i="0" dirty="0">
                <a:solidFill>
                  <a:srgbClr val="000000"/>
                </a:solidFill>
                <a:effectLst/>
                <a:latin typeface="Helvetica Neue"/>
              </a:rPr>
              <a:t> and scientific value of the existing network of cyberinfrastructure resources in the geosciences and related fields, such as data </a:t>
            </a:r>
            <a:r>
              <a:rPr lang="en-US" sz="1100" b="1" i="0" dirty="0">
                <a:solidFill>
                  <a:srgbClr val="000000"/>
                </a:solidFill>
                <a:effectLst/>
                <a:latin typeface="Helvetica Neue"/>
              </a:rPr>
              <a:t>repositories</a:t>
            </a:r>
            <a:r>
              <a:rPr lang="en-US" sz="1100" b="0" i="0" dirty="0">
                <a:solidFill>
                  <a:srgbClr val="000000"/>
                </a:solidFill>
                <a:effectLst/>
                <a:latin typeface="Helvetica Neue"/>
              </a:rPr>
              <a:t>, opensource software communities, and shared computing resources (e.g., high-performance and cloud computing), including via alignment on and adoption of common data and </a:t>
            </a:r>
            <a:r>
              <a:rPr lang="en-US" sz="1100" b="1" i="0" dirty="0">
                <a:solidFill>
                  <a:srgbClr val="000000"/>
                </a:solidFill>
                <a:effectLst/>
                <a:latin typeface="Helvetica Neue"/>
              </a:rPr>
              <a:t>metadata</a:t>
            </a:r>
            <a:r>
              <a:rPr lang="en-US" sz="1100" b="0" i="0" dirty="0">
                <a:solidFill>
                  <a:srgbClr val="000000"/>
                </a:solidFill>
                <a:effectLst/>
                <a:latin typeface="Helvetica Neue"/>
              </a:rPr>
              <a:t> standards that advance access and interoperability; (ii) democratize access to cyberinfrastructure capabilities that enable innovative geosciences </a:t>
            </a:r>
            <a:r>
              <a:rPr lang="en-US" sz="1100" b="1" i="0" dirty="0">
                <a:solidFill>
                  <a:srgbClr val="000000"/>
                </a:solidFill>
                <a:effectLst/>
                <a:latin typeface="Helvetica Neue"/>
              </a:rPr>
              <a:t>research</a:t>
            </a:r>
            <a:r>
              <a:rPr lang="en-US" sz="1100" b="0" i="0" dirty="0">
                <a:solidFill>
                  <a:srgbClr val="000000"/>
                </a:solidFill>
                <a:effectLst/>
                <a:latin typeface="Helvetica Neue"/>
              </a:rPr>
              <a:t> and education, including by advancing cloud based approaches and </a:t>
            </a:r>
            <a:r>
              <a:rPr lang="en-US" sz="1100" b="1" i="0" dirty="0">
                <a:solidFill>
                  <a:srgbClr val="000000"/>
                </a:solidFill>
                <a:effectLst/>
                <a:latin typeface="Helvetica Neue"/>
              </a:rPr>
              <a:t>workflow</a:t>
            </a:r>
            <a:r>
              <a:rPr lang="en-US" sz="1100" b="0" i="0" dirty="0">
                <a:solidFill>
                  <a:srgbClr val="000000"/>
                </a:solidFill>
                <a:effectLst/>
                <a:latin typeface="Helvetica Neue"/>
              </a:rPr>
              <a:t>s; (iii) strengthen the capacity of current and future geoscientists to access, utilize, and collaborate within the growing ecosystem of open science resources; and (iv) contribute to advancing open science principles within the geosciences, including (but not limited to) the fair guiding principles for scientific </a:t>
            </a:r>
            <a:r>
              <a:rPr lang="en-US" sz="1100" b="1" i="0" dirty="0">
                <a:solidFill>
                  <a:srgbClr val="000000"/>
                </a:solidFill>
                <a:effectLst/>
                <a:latin typeface="Helvetica Neue"/>
              </a:rPr>
              <a:t>data management</a:t>
            </a:r>
            <a:r>
              <a:rPr lang="en-US" sz="1100" b="0" i="0" dirty="0">
                <a:solidFill>
                  <a:srgbClr val="000000"/>
                </a:solidFill>
                <a:effectLst/>
                <a:latin typeface="Helvetica Neue"/>
              </a:rPr>
              <a:t> and stewardship (findable, accessible, interoperable, reusable), the care principles for indigenous data governance (collective benefit, authority to control, responsibility, and </a:t>
            </a:r>
            <a:r>
              <a:rPr lang="en-US" sz="1100" b="1" i="0" dirty="0">
                <a:solidFill>
                  <a:srgbClr val="000000"/>
                </a:solidFill>
                <a:effectLst/>
                <a:latin typeface="Helvetica Neue"/>
              </a:rPr>
              <a:t>ethics</a:t>
            </a:r>
            <a:r>
              <a:rPr lang="en-US" sz="1100" b="0" i="0" dirty="0">
                <a:solidFill>
                  <a:srgbClr val="000000"/>
                </a:solidFill>
                <a:effectLst/>
                <a:latin typeface="Helvetica Neue"/>
              </a:rPr>
              <a:t>), and the trust principles for digital </a:t>
            </a:r>
            <a:r>
              <a:rPr lang="en-US" sz="1100" b="1" i="0" dirty="0">
                <a:solidFill>
                  <a:srgbClr val="000000"/>
                </a:solidFill>
                <a:effectLst/>
                <a:latin typeface="Helvetica Neue"/>
              </a:rPr>
              <a:t>repositories</a:t>
            </a:r>
            <a:r>
              <a:rPr lang="en-US" sz="1100" b="0" i="0" dirty="0">
                <a:solidFill>
                  <a:srgbClr val="000000"/>
                </a:solidFill>
                <a:effectLst/>
                <a:latin typeface="Helvetica Neue"/>
              </a:rPr>
              <a:t> (</a:t>
            </a:r>
            <a:r>
              <a:rPr lang="en-US" sz="1100" b="1" i="0" dirty="0">
                <a:solidFill>
                  <a:srgbClr val="000000"/>
                </a:solidFill>
                <a:effectLst/>
                <a:latin typeface="Helvetica Neue"/>
              </a:rPr>
              <a:t>transparency</a:t>
            </a:r>
            <a:r>
              <a:rPr lang="en-US" sz="1100" b="0" i="0" dirty="0">
                <a:solidFill>
                  <a:srgbClr val="000000"/>
                </a:solidFill>
                <a:effectLst/>
                <a:latin typeface="Helvetica Neue"/>
              </a:rPr>
              <a:t>, responsibility, user focus, sustainability, and technology), as well as </a:t>
            </a:r>
            <a:r>
              <a:rPr lang="en-US" sz="1100" b="1" i="0" dirty="0">
                <a:solidFill>
                  <a:srgbClr val="000000"/>
                </a:solidFill>
                <a:effectLst/>
                <a:latin typeface="Helvetica Neue"/>
              </a:rPr>
              <a:t>reproducibility</a:t>
            </a:r>
            <a:r>
              <a:rPr lang="en-US" sz="1100" b="0" i="0" dirty="0">
                <a:solidFill>
                  <a:srgbClr val="000000"/>
                </a:solidFill>
                <a:effectLst/>
                <a:latin typeface="Helvetica Neue"/>
              </a:rPr>
              <a:t> and </a:t>
            </a:r>
            <a:r>
              <a:rPr lang="en-US" sz="1100" b="1" i="0" dirty="0">
                <a:solidFill>
                  <a:srgbClr val="000000"/>
                </a:solidFill>
                <a:effectLst/>
                <a:latin typeface="Helvetica Neue"/>
              </a:rPr>
              <a:t>replicability</a:t>
            </a:r>
            <a:r>
              <a:rPr lang="en-US" sz="1100" b="0" i="0" dirty="0">
                <a:solidFill>
                  <a:srgbClr val="000000"/>
                </a:solidFill>
                <a:effectLst/>
                <a:latin typeface="Helvetica Neue"/>
              </a:rPr>
              <a:t>.</a:t>
            </a:r>
            <a:endParaRPr lang="en-US" sz="1100" dirty="0"/>
          </a:p>
        </p:txBody>
      </p:sp>
    </p:spTree>
    <p:extLst>
      <p:ext uri="{BB962C8B-B14F-4D97-AF65-F5344CB8AC3E}">
        <p14:creationId xmlns:p14="http://schemas.microsoft.com/office/powerpoint/2010/main" val="6652008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FF386-285E-6530-6613-1F39A597A553}"/>
              </a:ext>
            </a:extLst>
          </p:cNvPr>
          <p:cNvSpPr>
            <a:spLocks noGrp="1"/>
          </p:cNvSpPr>
          <p:nvPr>
            <p:ph type="title"/>
          </p:nvPr>
        </p:nvSpPr>
        <p:spPr/>
        <p:txBody>
          <a:bodyPr/>
          <a:lstStyle/>
          <a:p>
            <a:r>
              <a:rPr lang="en-US" dirty="0"/>
              <a:t>What we want to know?</a:t>
            </a:r>
            <a:br>
              <a:rPr lang="en-US" dirty="0"/>
            </a:br>
            <a:r>
              <a:rPr lang="en-US" sz="1800" dirty="0"/>
              <a:t>Broad questions about federal engagement with open science</a:t>
            </a:r>
            <a:endParaRPr lang="en-US" dirty="0"/>
          </a:p>
        </p:txBody>
      </p:sp>
      <p:sp>
        <p:nvSpPr>
          <p:cNvPr id="3" name="Content Placeholder 2">
            <a:extLst>
              <a:ext uri="{FF2B5EF4-FFF2-40B4-BE49-F238E27FC236}">
                <a16:creationId xmlns:a16="http://schemas.microsoft.com/office/drawing/2014/main" id="{FE22BBAF-89AF-F77A-5AE4-F8635D5737FF}"/>
              </a:ext>
            </a:extLst>
          </p:cNvPr>
          <p:cNvSpPr>
            <a:spLocks noGrp="1"/>
          </p:cNvSpPr>
          <p:nvPr>
            <p:ph idx="1"/>
          </p:nvPr>
        </p:nvSpPr>
        <p:spPr>
          <a:xfrm>
            <a:off x="838200" y="1825625"/>
            <a:ext cx="10515600" cy="5032375"/>
          </a:xfrm>
        </p:spPr>
        <p:txBody>
          <a:bodyPr/>
          <a:lstStyle/>
          <a:p>
            <a:pPr marL="285750" indent="-285750"/>
            <a:r>
              <a:rPr lang="en-US" dirty="0"/>
              <a:t>What sorts of Open Science endeavors are there?</a:t>
            </a:r>
          </a:p>
          <a:p>
            <a:pPr marL="742950" lvl="1" indent="-285750"/>
            <a:r>
              <a:rPr lang="en-US" dirty="0"/>
              <a:t>What exists?</a:t>
            </a:r>
          </a:p>
          <a:p>
            <a:pPr marL="742950" lvl="1" indent="-285750"/>
            <a:r>
              <a:rPr lang="en-US" dirty="0"/>
              <a:t>Where does it exist?</a:t>
            </a:r>
          </a:p>
          <a:p>
            <a:pPr marL="285750" indent="-285750"/>
            <a:r>
              <a:rPr lang="en-US" dirty="0"/>
              <a:t>Which topics are being funded?</a:t>
            </a:r>
          </a:p>
          <a:p>
            <a:pPr marL="742950" lvl="1" indent="-285750"/>
            <a:r>
              <a:rPr lang="en-US" dirty="0"/>
              <a:t>What topics / endeavors have been funded?</a:t>
            </a:r>
          </a:p>
          <a:p>
            <a:pPr marL="742950" lvl="1" indent="-285750"/>
            <a:r>
              <a:rPr lang="en-US" dirty="0"/>
              <a:t>How much support and over what time period?</a:t>
            </a:r>
          </a:p>
          <a:p>
            <a:pPr marL="285750" indent="-285750"/>
            <a:r>
              <a:rPr lang="en-US" dirty="0"/>
              <a:t>Looking at interactions of agencies and the gestalt  </a:t>
            </a:r>
          </a:p>
          <a:p>
            <a:pPr marL="742950" lvl="1" indent="-285750"/>
            <a:r>
              <a:rPr lang="en-US" dirty="0"/>
              <a:t>How do agency approaches relate?</a:t>
            </a:r>
          </a:p>
          <a:p>
            <a:pPr marL="742950" lvl="1" indent="-285750"/>
            <a:r>
              <a:rPr lang="en-US" dirty="0"/>
              <a:t>What areas require prioritization?</a:t>
            </a:r>
          </a:p>
          <a:p>
            <a:pPr marL="457200" lvl="1" indent="0">
              <a:buNone/>
            </a:pPr>
            <a:endParaRPr lang="en-US" dirty="0"/>
          </a:p>
          <a:p>
            <a:endParaRPr lang="en-US" dirty="0"/>
          </a:p>
        </p:txBody>
      </p:sp>
      <p:sp>
        <p:nvSpPr>
          <p:cNvPr id="4" name="Title 1">
            <a:extLst>
              <a:ext uri="{FF2B5EF4-FFF2-40B4-BE49-F238E27FC236}">
                <a16:creationId xmlns:a16="http://schemas.microsoft.com/office/drawing/2014/main" id="{1E38DE1C-2C2C-2A63-1547-224ABA7FEAE1}"/>
              </a:ext>
            </a:extLst>
          </p:cNvPr>
          <p:cNvSpPr txBox="1">
            <a:spLocks/>
          </p:cNvSpPr>
          <p:nvPr/>
        </p:nvSpPr>
        <p:spPr>
          <a:xfrm>
            <a:off x="83820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We can use grants.gov to explore this.</a:t>
            </a:r>
          </a:p>
        </p:txBody>
      </p:sp>
    </p:spTree>
    <p:extLst>
      <p:ext uri="{BB962C8B-B14F-4D97-AF65-F5344CB8AC3E}">
        <p14:creationId xmlns:p14="http://schemas.microsoft.com/office/powerpoint/2010/main" val="717254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C270C-737A-48C2-ABE5-D8AD45DDB3FB}"/>
              </a:ext>
            </a:extLst>
          </p:cNvPr>
          <p:cNvSpPr>
            <a:spLocks noGrp="1"/>
          </p:cNvSpPr>
          <p:nvPr>
            <p:ph type="title"/>
          </p:nvPr>
        </p:nvSpPr>
        <p:spPr/>
        <p:txBody>
          <a:bodyPr/>
          <a:lstStyle/>
          <a:p>
            <a:r>
              <a:rPr lang="en-US" dirty="0"/>
              <a:t>Example grant description text</a:t>
            </a:r>
            <a:br>
              <a:rPr lang="en-US" dirty="0"/>
            </a:br>
            <a:r>
              <a:rPr lang="en-US" sz="2000" dirty="0"/>
              <a:t>What does the corpus </a:t>
            </a:r>
            <a:r>
              <a:rPr lang="en-US" sz="2000" i="1" dirty="0"/>
              <a:t>actually</a:t>
            </a:r>
            <a:r>
              <a:rPr lang="en-US" sz="2000" dirty="0"/>
              <a:t> contain? (continued)</a:t>
            </a:r>
          </a:p>
        </p:txBody>
      </p:sp>
      <p:sp>
        <p:nvSpPr>
          <p:cNvPr id="4" name="Content Placeholder 3">
            <a:extLst>
              <a:ext uri="{FF2B5EF4-FFF2-40B4-BE49-F238E27FC236}">
                <a16:creationId xmlns:a16="http://schemas.microsoft.com/office/drawing/2014/main" id="{7100FF71-8F03-4865-06C5-7C9E2431565F}"/>
              </a:ext>
            </a:extLst>
          </p:cNvPr>
          <p:cNvSpPr>
            <a:spLocks noGrp="1"/>
          </p:cNvSpPr>
          <p:nvPr>
            <p:ph sz="half" idx="2"/>
          </p:nvPr>
        </p:nvSpPr>
        <p:spPr/>
        <p:txBody>
          <a:bodyPr>
            <a:normAutofit/>
          </a:bodyPr>
          <a:lstStyle/>
          <a:p>
            <a:pPr algn="l"/>
            <a:r>
              <a:rPr lang="en-US" sz="1200" b="0" i="0" dirty="0">
                <a:solidFill>
                  <a:srgbClr val="000000"/>
                </a:solidFill>
                <a:effectLst/>
                <a:latin typeface="Helvetica Neue"/>
              </a:rPr>
              <a:t>the graduate </a:t>
            </a:r>
            <a:r>
              <a:rPr lang="en-US" sz="1200" b="1" i="0" dirty="0">
                <a:solidFill>
                  <a:srgbClr val="000000"/>
                </a:solidFill>
                <a:effectLst/>
                <a:latin typeface="Helvetica Neue"/>
              </a:rPr>
              <a:t>research</a:t>
            </a:r>
            <a:r>
              <a:rPr lang="en-US" sz="1200" b="0" i="0" dirty="0">
                <a:solidFill>
                  <a:srgbClr val="000000"/>
                </a:solidFill>
                <a:effectLst/>
                <a:latin typeface="Helvetica Neue"/>
              </a:rPr>
              <a:t> </a:t>
            </a:r>
            <a:r>
              <a:rPr lang="en-US" sz="1200" b="1" i="0" dirty="0">
                <a:solidFill>
                  <a:srgbClr val="000000"/>
                </a:solidFill>
                <a:effectLst/>
                <a:latin typeface="Helvetica Neue"/>
              </a:rPr>
              <a:t>innovation</a:t>
            </a:r>
            <a:r>
              <a:rPr lang="en-US" sz="1200" b="0" i="0" dirty="0">
                <a:solidFill>
                  <a:srgbClr val="000000"/>
                </a:solidFill>
                <a:effectLst/>
                <a:latin typeface="Helvetica Neue"/>
              </a:rPr>
              <a:t> (grin) award is for current master and doctoral students enrolled at colleges or universities within the united states in the field of wildland fire and related physical, biological, and </a:t>
            </a:r>
            <a:r>
              <a:rPr lang="en-US" sz="1200" b="1" i="0" dirty="0">
                <a:solidFill>
                  <a:srgbClr val="000000"/>
                </a:solidFill>
                <a:effectLst/>
                <a:latin typeface="Helvetica Neue"/>
              </a:rPr>
              <a:t>social sciences</a:t>
            </a:r>
            <a:r>
              <a:rPr lang="en-US" sz="1200" b="0" i="0" dirty="0">
                <a:solidFill>
                  <a:srgbClr val="000000"/>
                </a:solidFill>
                <a:effectLst/>
                <a:latin typeface="Helvetica Neue"/>
              </a:rPr>
              <a:t>, to enhance student exposure to the management and policy relevance of their </a:t>
            </a:r>
            <a:r>
              <a:rPr lang="en-US" sz="1200" b="1" i="0" dirty="0">
                <a:solidFill>
                  <a:srgbClr val="000000"/>
                </a:solidFill>
                <a:effectLst/>
                <a:latin typeface="Helvetica Neue"/>
              </a:rPr>
              <a:t>research</a:t>
            </a:r>
            <a:r>
              <a:rPr lang="en-US" sz="1200" b="0" i="0" dirty="0">
                <a:solidFill>
                  <a:srgbClr val="000000"/>
                </a:solidFill>
                <a:effectLst/>
                <a:latin typeface="Helvetica Neue"/>
              </a:rPr>
              <a:t> to achieve beneficial outcomes of funded work.</a:t>
            </a:r>
          </a:p>
          <a:p>
            <a:pPr algn="l"/>
            <a:r>
              <a:rPr lang="en-US" sz="1200" b="0" i="0" dirty="0">
                <a:solidFill>
                  <a:srgbClr val="000000"/>
                </a:solidFill>
                <a:effectLst/>
                <a:latin typeface="Helvetica Neue"/>
              </a:rPr>
              <a:t>this </a:t>
            </a:r>
            <a:r>
              <a:rPr lang="en-US" sz="1200" b="0" i="0" dirty="0" err="1">
                <a:solidFill>
                  <a:srgbClr val="000000"/>
                </a:solidFill>
                <a:effectLst/>
                <a:latin typeface="Helvetica Neue"/>
              </a:rPr>
              <a:t>ra</a:t>
            </a:r>
            <a:r>
              <a:rPr lang="en-US" sz="1200" b="0" i="0" dirty="0">
                <a:solidFill>
                  <a:srgbClr val="000000"/>
                </a:solidFill>
                <a:effectLst/>
                <a:latin typeface="Helvetica Neue"/>
              </a:rPr>
              <a:t> solicits groundbreaking </a:t>
            </a:r>
            <a:r>
              <a:rPr lang="en-US" sz="1200" b="0" i="0" dirty="0" err="1">
                <a:solidFill>
                  <a:srgbClr val="000000"/>
                </a:solidFill>
                <a:effectLst/>
                <a:latin typeface="Helvetica Neue"/>
              </a:rPr>
              <a:t>singleinvestigator</a:t>
            </a:r>
            <a:r>
              <a:rPr lang="en-US" sz="1200" b="0" i="0" dirty="0">
                <a:solidFill>
                  <a:srgbClr val="000000"/>
                </a:solidFill>
                <a:effectLst/>
                <a:latin typeface="Helvetica Neue"/>
              </a:rPr>
              <a:t> proposals from junior faculty for </a:t>
            </a:r>
            <a:r>
              <a:rPr lang="en-US" sz="1200" b="1" i="0" dirty="0">
                <a:solidFill>
                  <a:srgbClr val="000000"/>
                </a:solidFill>
                <a:effectLst/>
                <a:latin typeface="Helvetica Neue"/>
              </a:rPr>
              <a:t>research</a:t>
            </a:r>
            <a:r>
              <a:rPr lang="en-US" sz="1200" b="0" i="0" dirty="0">
                <a:solidFill>
                  <a:srgbClr val="000000"/>
                </a:solidFill>
                <a:effectLst/>
                <a:latin typeface="Helvetica Neue"/>
              </a:rPr>
              <a:t> and development in the areas of physical sciences, engineering, mathematics, medicine, biology, information and </a:t>
            </a:r>
            <a:r>
              <a:rPr lang="en-US" sz="1200" b="1" i="0" dirty="0">
                <a:solidFill>
                  <a:srgbClr val="000000"/>
                </a:solidFill>
                <a:effectLst/>
                <a:latin typeface="Helvetica Neue"/>
              </a:rPr>
              <a:t>social sciences</a:t>
            </a:r>
            <a:r>
              <a:rPr lang="en-US" sz="1200" b="0" i="0" dirty="0">
                <a:solidFill>
                  <a:srgbClr val="000000"/>
                </a:solidFill>
                <a:effectLst/>
                <a:latin typeface="Helvetica Neue"/>
              </a:rPr>
              <a:t> of interest to </a:t>
            </a:r>
            <a:r>
              <a:rPr lang="en-US" sz="1200" b="0" i="0" dirty="0" err="1">
                <a:solidFill>
                  <a:srgbClr val="000000"/>
                </a:solidFill>
                <a:effectLst/>
                <a:latin typeface="Helvetica Neue"/>
              </a:rPr>
              <a:t>darpa’s</a:t>
            </a:r>
            <a:r>
              <a:rPr lang="en-US" sz="1200" b="0" i="0" dirty="0">
                <a:solidFill>
                  <a:srgbClr val="000000"/>
                </a:solidFill>
                <a:effectLst/>
                <a:latin typeface="Helvetica Neue"/>
              </a:rPr>
              <a:t> defense sciences office (</a:t>
            </a:r>
            <a:r>
              <a:rPr lang="en-US" sz="1200" b="0" i="0" dirty="0" err="1">
                <a:solidFill>
                  <a:srgbClr val="000000"/>
                </a:solidFill>
                <a:effectLst/>
                <a:latin typeface="Helvetica Neue"/>
              </a:rPr>
              <a:t>dso</a:t>
            </a:r>
            <a:r>
              <a:rPr lang="en-US" sz="1200" b="0" i="0" dirty="0">
                <a:solidFill>
                  <a:srgbClr val="000000"/>
                </a:solidFill>
                <a:effectLst/>
                <a:latin typeface="Helvetica Neue"/>
              </a:rPr>
              <a:t>), microsystems technology office (</a:t>
            </a:r>
            <a:r>
              <a:rPr lang="en-US" sz="1200" b="0" i="0" dirty="0" err="1">
                <a:solidFill>
                  <a:srgbClr val="000000"/>
                </a:solidFill>
                <a:effectLst/>
                <a:latin typeface="Helvetica Neue"/>
              </a:rPr>
              <a:t>mto</a:t>
            </a:r>
            <a:r>
              <a:rPr lang="en-US" sz="1200" b="0" i="0" dirty="0">
                <a:solidFill>
                  <a:srgbClr val="000000"/>
                </a:solidFill>
                <a:effectLst/>
                <a:latin typeface="Helvetica Neue"/>
              </a:rPr>
              <a:t>), and information </a:t>
            </a:r>
            <a:r>
              <a:rPr lang="en-US" sz="1200" b="1" i="0" dirty="0">
                <a:solidFill>
                  <a:srgbClr val="000000"/>
                </a:solidFill>
                <a:effectLst/>
                <a:latin typeface="Helvetica Neue"/>
              </a:rPr>
              <a:t>innovation</a:t>
            </a:r>
            <a:r>
              <a:rPr lang="en-US" sz="1200" b="0" i="0" dirty="0">
                <a:solidFill>
                  <a:srgbClr val="000000"/>
                </a:solidFill>
                <a:effectLst/>
                <a:latin typeface="Helvetica Neue"/>
              </a:rPr>
              <a:t> office (i2o). see attached darpara1212. see attached modification 2 to darpara1212.</a:t>
            </a:r>
          </a:p>
          <a:p>
            <a:endParaRPr lang="en-US" sz="1200" dirty="0"/>
          </a:p>
        </p:txBody>
      </p:sp>
      <p:sp>
        <p:nvSpPr>
          <p:cNvPr id="5" name="Content Placeholder 4">
            <a:extLst>
              <a:ext uri="{FF2B5EF4-FFF2-40B4-BE49-F238E27FC236}">
                <a16:creationId xmlns:a16="http://schemas.microsoft.com/office/drawing/2014/main" id="{C6A69C69-F3D6-D520-0422-8B0AF9DE998D}"/>
              </a:ext>
            </a:extLst>
          </p:cNvPr>
          <p:cNvSpPr>
            <a:spLocks noGrp="1"/>
          </p:cNvSpPr>
          <p:nvPr>
            <p:ph sz="half" idx="1"/>
          </p:nvPr>
        </p:nvSpPr>
        <p:spPr/>
        <p:txBody>
          <a:bodyPr>
            <a:noAutofit/>
          </a:bodyPr>
          <a:lstStyle/>
          <a:p>
            <a:pPr algn="l"/>
            <a:r>
              <a:rPr lang="en-US" sz="1200" b="0" i="0" dirty="0">
                <a:solidFill>
                  <a:srgbClr val="000000"/>
                </a:solidFill>
                <a:effectLst/>
                <a:latin typeface="Helvetica Neue"/>
              </a:rPr>
              <a:t>the purpose of this funding opportunity announcement (</a:t>
            </a:r>
            <a:r>
              <a:rPr lang="en-US" sz="1200" b="0" i="0" dirty="0" err="1">
                <a:solidFill>
                  <a:srgbClr val="000000"/>
                </a:solidFill>
                <a:effectLst/>
                <a:latin typeface="Helvetica Neue"/>
              </a:rPr>
              <a:t>foa</a:t>
            </a:r>
            <a:r>
              <a:rPr lang="en-US" sz="1200" b="0" i="0" dirty="0">
                <a:solidFill>
                  <a:srgbClr val="000000"/>
                </a:solidFill>
                <a:effectLst/>
                <a:latin typeface="Helvetica Neue"/>
              </a:rPr>
              <a:t>) is to promote </a:t>
            </a:r>
            <a:r>
              <a:rPr lang="en-US" sz="1200" b="1" i="0" dirty="0">
                <a:solidFill>
                  <a:srgbClr val="000000"/>
                </a:solidFill>
                <a:effectLst/>
                <a:latin typeface="Helvetica Neue"/>
              </a:rPr>
              <a:t>research</a:t>
            </a:r>
            <a:r>
              <a:rPr lang="en-US" sz="1200" b="0" i="0" dirty="0">
                <a:solidFill>
                  <a:srgbClr val="000000"/>
                </a:solidFill>
                <a:effectLst/>
                <a:latin typeface="Helvetica Neue"/>
              </a:rPr>
              <a:t> that transforms understanding of </a:t>
            </a:r>
            <a:r>
              <a:rPr lang="en-US" sz="1200" b="0" i="0" dirty="0" err="1">
                <a:solidFill>
                  <a:srgbClr val="000000"/>
                </a:solidFill>
                <a:effectLst/>
                <a:latin typeface="Helvetica Neue"/>
              </a:rPr>
              <a:t>hiv</a:t>
            </a:r>
            <a:r>
              <a:rPr lang="en-US" sz="1200" b="0" i="0" dirty="0">
                <a:solidFill>
                  <a:srgbClr val="000000"/>
                </a:solidFill>
                <a:effectLst/>
                <a:latin typeface="Helvetica Neue"/>
              </a:rPr>
              <a:t> transmission, the </a:t>
            </a:r>
            <a:r>
              <a:rPr lang="en-US" sz="1200" b="0" i="0" dirty="0" err="1">
                <a:solidFill>
                  <a:srgbClr val="000000"/>
                </a:solidFill>
                <a:effectLst/>
                <a:latin typeface="Helvetica Neue"/>
              </a:rPr>
              <a:t>hiv</a:t>
            </a:r>
            <a:r>
              <a:rPr lang="en-US" sz="1200" b="0" i="0" dirty="0">
                <a:solidFill>
                  <a:srgbClr val="000000"/>
                </a:solidFill>
                <a:effectLst/>
                <a:latin typeface="Helvetica Neue"/>
              </a:rPr>
              <a:t> care continuum, and </a:t>
            </a:r>
            <a:r>
              <a:rPr lang="en-US" sz="1200" b="0" i="0" dirty="0" err="1">
                <a:solidFill>
                  <a:srgbClr val="000000"/>
                </a:solidFill>
                <a:effectLst/>
                <a:latin typeface="Helvetica Neue"/>
              </a:rPr>
              <a:t>hiv</a:t>
            </a:r>
            <a:r>
              <a:rPr lang="en-US" sz="1200" b="0" i="0" dirty="0">
                <a:solidFill>
                  <a:srgbClr val="000000"/>
                </a:solidFill>
                <a:effectLst/>
                <a:latin typeface="Helvetica Neue"/>
              </a:rPr>
              <a:t> comorbidities using </a:t>
            </a:r>
            <a:r>
              <a:rPr lang="en-US" sz="1200" b="1" i="0" dirty="0">
                <a:solidFill>
                  <a:srgbClr val="000000"/>
                </a:solidFill>
                <a:effectLst/>
                <a:latin typeface="Helvetica Neue"/>
              </a:rPr>
              <a:t>big data</a:t>
            </a:r>
            <a:r>
              <a:rPr lang="en-US" sz="1200" b="0" i="0" dirty="0">
                <a:solidFill>
                  <a:srgbClr val="000000"/>
                </a:solidFill>
                <a:effectLst/>
                <a:latin typeface="Helvetica Neue"/>
              </a:rPr>
              <a:t> science (bds). these approaches should include projects to assemble </a:t>
            </a:r>
            <a:r>
              <a:rPr lang="en-US" sz="1200" b="1" i="0" dirty="0">
                <a:solidFill>
                  <a:srgbClr val="000000"/>
                </a:solidFill>
                <a:effectLst/>
                <a:latin typeface="Helvetica Neue"/>
              </a:rPr>
              <a:t>big data</a:t>
            </a:r>
            <a:r>
              <a:rPr lang="en-US" sz="1200" b="0" i="0" dirty="0">
                <a:solidFill>
                  <a:srgbClr val="000000"/>
                </a:solidFill>
                <a:effectLst/>
                <a:latin typeface="Helvetica Neue"/>
              </a:rPr>
              <a:t> sources, conduct robust and reproducible analyses, and create meaningful visualization of </a:t>
            </a:r>
            <a:r>
              <a:rPr lang="en-US" sz="1200" b="1" i="0" dirty="0">
                <a:solidFill>
                  <a:srgbClr val="000000"/>
                </a:solidFill>
                <a:effectLst/>
                <a:latin typeface="Helvetica Neue"/>
              </a:rPr>
              <a:t>big data</a:t>
            </a:r>
            <a:r>
              <a:rPr lang="en-US" sz="1200" b="0" i="0" dirty="0">
                <a:solidFill>
                  <a:srgbClr val="000000"/>
                </a:solidFill>
                <a:effectLst/>
                <a:latin typeface="Helvetica Neue"/>
              </a:rPr>
              <a:t>.</a:t>
            </a:r>
          </a:p>
          <a:p>
            <a:pPr algn="l"/>
            <a:r>
              <a:rPr lang="en-US" sz="1200" b="0" i="0" dirty="0">
                <a:solidFill>
                  <a:srgbClr val="000000"/>
                </a:solidFill>
                <a:effectLst/>
                <a:latin typeface="Helvetica Neue"/>
              </a:rPr>
              <a:t>the purpose of the administrative supplement is to provide support for </a:t>
            </a:r>
            <a:r>
              <a:rPr lang="en-US" sz="1200" b="0" i="0" dirty="0" err="1">
                <a:solidFill>
                  <a:srgbClr val="000000"/>
                </a:solidFill>
                <a:effectLst/>
                <a:latin typeface="Helvetica Neue"/>
              </a:rPr>
              <a:t>nihfunded</a:t>
            </a:r>
            <a:r>
              <a:rPr lang="en-US" sz="1200" b="0" i="0" dirty="0">
                <a:solidFill>
                  <a:srgbClr val="000000"/>
                </a:solidFill>
                <a:effectLst/>
                <a:latin typeface="Helvetica Neue"/>
              </a:rPr>
              <a:t> investigators to prepare and deposit </a:t>
            </a:r>
            <a:r>
              <a:rPr lang="en-US" sz="1200" b="0" i="0" dirty="0" err="1">
                <a:solidFill>
                  <a:srgbClr val="000000"/>
                </a:solidFill>
                <a:effectLst/>
                <a:latin typeface="Helvetica Neue"/>
              </a:rPr>
              <a:t>individuallevel</a:t>
            </a:r>
            <a:r>
              <a:rPr lang="en-US" sz="1200" b="0" i="0" dirty="0">
                <a:solidFill>
                  <a:srgbClr val="000000"/>
                </a:solidFill>
                <a:effectLst/>
                <a:latin typeface="Helvetica Neue"/>
              </a:rPr>
              <a:t> data from cancer epidemiology studies into </a:t>
            </a:r>
            <a:r>
              <a:rPr lang="en-US" sz="1200" b="0" i="0" dirty="0" err="1">
                <a:solidFill>
                  <a:srgbClr val="000000"/>
                </a:solidFill>
                <a:effectLst/>
                <a:latin typeface="Helvetica Neue"/>
              </a:rPr>
              <a:t>nih</a:t>
            </a:r>
            <a:r>
              <a:rPr lang="en-US" sz="1200" b="0" i="0" dirty="0">
                <a:solidFill>
                  <a:srgbClr val="000000"/>
                </a:solidFill>
                <a:effectLst/>
                <a:latin typeface="Helvetica Neue"/>
              </a:rPr>
              <a:t>/</a:t>
            </a:r>
            <a:r>
              <a:rPr lang="en-US" sz="1200" b="0" i="0" dirty="0" err="1">
                <a:solidFill>
                  <a:srgbClr val="000000"/>
                </a:solidFill>
                <a:effectLst/>
                <a:latin typeface="Helvetica Neue"/>
              </a:rPr>
              <a:t>ncisupported</a:t>
            </a:r>
            <a:r>
              <a:rPr lang="en-US" sz="1200" b="0" i="0" dirty="0">
                <a:solidFill>
                  <a:srgbClr val="000000"/>
                </a:solidFill>
                <a:effectLst/>
                <a:latin typeface="Helvetica Neue"/>
              </a:rPr>
              <a:t>, </a:t>
            </a:r>
            <a:r>
              <a:rPr lang="en-US" sz="1200" b="0" i="0" dirty="0" err="1">
                <a:solidFill>
                  <a:srgbClr val="000000"/>
                </a:solidFill>
                <a:effectLst/>
                <a:latin typeface="Helvetica Neue"/>
              </a:rPr>
              <a:t>controlledaccess</a:t>
            </a:r>
            <a:r>
              <a:rPr lang="en-US" sz="1200" b="0" i="0" dirty="0">
                <a:solidFill>
                  <a:srgbClr val="000000"/>
                </a:solidFill>
                <a:effectLst/>
                <a:latin typeface="Helvetica Neue"/>
              </a:rPr>
              <a:t> </a:t>
            </a:r>
            <a:r>
              <a:rPr lang="en-US" sz="1200" b="1" i="0" dirty="0">
                <a:solidFill>
                  <a:srgbClr val="000000"/>
                </a:solidFill>
                <a:effectLst/>
                <a:latin typeface="Helvetica Neue"/>
              </a:rPr>
              <a:t>database</a:t>
            </a:r>
            <a:r>
              <a:rPr lang="en-US" sz="1200" b="0" i="0" dirty="0">
                <a:solidFill>
                  <a:srgbClr val="000000"/>
                </a:solidFill>
                <a:effectLst/>
                <a:latin typeface="Helvetica Neue"/>
              </a:rPr>
              <a:t>s including the cancer epidemiology data repository (</a:t>
            </a:r>
            <a:r>
              <a:rPr lang="en-US" sz="1200" b="0" i="0" dirty="0" err="1">
                <a:solidFill>
                  <a:srgbClr val="000000"/>
                </a:solidFill>
                <a:effectLst/>
                <a:latin typeface="Helvetica Neue"/>
              </a:rPr>
              <a:t>cedr</a:t>
            </a:r>
            <a:r>
              <a:rPr lang="en-US" sz="1200" b="0" i="0" dirty="0">
                <a:solidFill>
                  <a:srgbClr val="000000"/>
                </a:solidFill>
                <a:effectLst/>
                <a:latin typeface="Helvetica Neue"/>
              </a:rPr>
              <a:t>) and the </a:t>
            </a:r>
            <a:r>
              <a:rPr lang="en-US" sz="1200" b="1" i="0" dirty="0">
                <a:solidFill>
                  <a:srgbClr val="000000"/>
                </a:solidFill>
                <a:effectLst/>
                <a:latin typeface="Helvetica Neue"/>
              </a:rPr>
              <a:t>database</a:t>
            </a:r>
            <a:r>
              <a:rPr lang="en-US" sz="1200" b="0" i="0" dirty="0">
                <a:solidFill>
                  <a:srgbClr val="000000"/>
                </a:solidFill>
                <a:effectLst/>
                <a:latin typeface="Helvetica Neue"/>
              </a:rPr>
              <a:t> of genotypes and phenotypes (</a:t>
            </a:r>
            <a:r>
              <a:rPr lang="en-US" sz="1200" b="0" i="0" dirty="0" err="1">
                <a:solidFill>
                  <a:srgbClr val="000000"/>
                </a:solidFill>
                <a:effectLst/>
                <a:latin typeface="Helvetica Neue"/>
              </a:rPr>
              <a:t>dbgap</a:t>
            </a:r>
            <a:r>
              <a:rPr lang="en-US" sz="1200" b="0" i="0" dirty="0">
                <a:solidFill>
                  <a:srgbClr val="000000"/>
                </a:solidFill>
                <a:effectLst/>
                <a:latin typeface="Helvetica Neue"/>
              </a:rPr>
              <a:t>). sharing of </a:t>
            </a:r>
            <a:r>
              <a:rPr lang="en-US" sz="1200" b="1" i="0" dirty="0">
                <a:solidFill>
                  <a:srgbClr val="000000"/>
                </a:solidFill>
                <a:effectLst/>
                <a:latin typeface="Helvetica Neue"/>
              </a:rPr>
              <a:t>**research</a:t>
            </a:r>
            <a:r>
              <a:rPr lang="en-US" sz="1200" b="0" i="0" dirty="0">
                <a:solidFill>
                  <a:srgbClr val="000000"/>
                </a:solidFill>
                <a:effectLst/>
                <a:latin typeface="Helvetica Neue"/>
              </a:rPr>
              <a:t> data** will accelerate scientific discovery and increase opportunities for </a:t>
            </a:r>
            <a:r>
              <a:rPr lang="en-US" sz="1200" b="1" i="0" dirty="0">
                <a:solidFill>
                  <a:srgbClr val="000000"/>
                </a:solidFill>
                <a:effectLst/>
                <a:latin typeface="Helvetica Neue"/>
              </a:rPr>
              <a:t>collaboration</a:t>
            </a:r>
            <a:r>
              <a:rPr lang="en-US" sz="1200" b="0" i="0" dirty="0">
                <a:solidFill>
                  <a:srgbClr val="000000"/>
                </a:solidFill>
                <a:effectLst/>
                <a:latin typeface="Helvetica Neue"/>
              </a:rPr>
              <a:t> to provide new clues to cancer etiology, determine risk factors, and improve cancer survivorship.</a:t>
            </a:r>
          </a:p>
          <a:p>
            <a:pPr algn="l"/>
            <a:r>
              <a:rPr lang="en-US" sz="1200" b="0" i="0" dirty="0">
                <a:solidFill>
                  <a:srgbClr val="000000"/>
                </a:solidFill>
                <a:effectLst/>
                <a:latin typeface="Helvetica Neue"/>
              </a:rPr>
              <a:t>this funding opportunity announcement (</a:t>
            </a:r>
            <a:r>
              <a:rPr lang="en-US" sz="1200" b="0" i="0" dirty="0" err="1">
                <a:solidFill>
                  <a:srgbClr val="000000"/>
                </a:solidFill>
                <a:effectLst/>
                <a:latin typeface="Helvetica Neue"/>
              </a:rPr>
              <a:t>foa</a:t>
            </a:r>
            <a:r>
              <a:rPr lang="en-US" sz="1200" b="0" i="0" dirty="0">
                <a:solidFill>
                  <a:srgbClr val="000000"/>
                </a:solidFill>
                <a:effectLst/>
                <a:latin typeface="Helvetica Neue"/>
              </a:rPr>
              <a:t>) invites applications that propose to foster </a:t>
            </a:r>
            <a:r>
              <a:rPr lang="en-US" sz="1200" b="1" i="0" dirty="0">
                <a:solidFill>
                  <a:srgbClr val="000000"/>
                </a:solidFill>
                <a:effectLst/>
                <a:latin typeface="Helvetica Neue"/>
              </a:rPr>
              <a:t>data sharing</a:t>
            </a:r>
            <a:r>
              <a:rPr lang="en-US" sz="1200" b="0" i="0" dirty="0">
                <a:solidFill>
                  <a:srgbClr val="000000"/>
                </a:solidFill>
                <a:effectLst/>
                <a:latin typeface="Helvetica Neue"/>
              </a:rPr>
              <a:t> and wider use of longitudinal data for </a:t>
            </a:r>
            <a:r>
              <a:rPr lang="en-US" sz="1200" b="1" i="0" dirty="0">
                <a:solidFill>
                  <a:srgbClr val="000000"/>
                </a:solidFill>
                <a:effectLst/>
                <a:latin typeface="Helvetica Neue"/>
              </a:rPr>
              <a:t>research</a:t>
            </a:r>
            <a:r>
              <a:rPr lang="en-US" sz="1200" b="0" i="0" dirty="0">
                <a:solidFill>
                  <a:srgbClr val="000000"/>
                </a:solidFill>
                <a:effectLst/>
                <a:latin typeface="Helvetica Neue"/>
              </a:rPr>
              <a:t> on aging in the behavioral and </a:t>
            </a:r>
            <a:r>
              <a:rPr lang="en-US" sz="1200" b="1" i="0" dirty="0">
                <a:solidFill>
                  <a:srgbClr val="000000"/>
                </a:solidFill>
                <a:effectLst/>
                <a:latin typeface="Helvetica Neue"/>
              </a:rPr>
              <a:t>social sciences</a:t>
            </a:r>
            <a:r>
              <a:rPr lang="en-US" sz="1200" b="0" i="0" dirty="0">
                <a:solidFill>
                  <a:srgbClr val="000000"/>
                </a:solidFill>
                <a:effectLst/>
                <a:latin typeface="Helvetica Neue"/>
              </a:rPr>
              <a:t>. it encourages applications for a cooperative agreement to promote data archiving, dissemination, and consultation with producers and users of data resources for </a:t>
            </a:r>
            <a:r>
              <a:rPr lang="en-US" sz="1200" b="1" i="0" dirty="0">
                <a:solidFill>
                  <a:srgbClr val="000000"/>
                </a:solidFill>
                <a:effectLst/>
                <a:latin typeface="Helvetica Neue"/>
              </a:rPr>
              <a:t>research</a:t>
            </a:r>
            <a:r>
              <a:rPr lang="en-US" sz="1200" b="0" i="0" dirty="0">
                <a:solidFill>
                  <a:srgbClr val="000000"/>
                </a:solidFill>
                <a:effectLst/>
                <a:latin typeface="Helvetica Neue"/>
              </a:rPr>
              <a:t> on aging.</a:t>
            </a:r>
          </a:p>
        </p:txBody>
      </p:sp>
    </p:spTree>
    <p:extLst>
      <p:ext uri="{BB962C8B-B14F-4D97-AF65-F5344CB8AC3E}">
        <p14:creationId xmlns:p14="http://schemas.microsoft.com/office/powerpoint/2010/main" val="3007908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al user interface, text, application, email&#10;&#10;Description automatically generated">
            <a:extLst>
              <a:ext uri="{FF2B5EF4-FFF2-40B4-BE49-F238E27FC236}">
                <a16:creationId xmlns:a16="http://schemas.microsoft.com/office/drawing/2014/main" id="{9C2D68A3-8CA3-1D7E-4F9C-9F42B3B87F38}"/>
              </a:ext>
            </a:extLst>
          </p:cNvPr>
          <p:cNvPicPr>
            <a:picLocks noChangeAspect="1"/>
          </p:cNvPicPr>
          <p:nvPr/>
        </p:nvPicPr>
        <p:blipFill rotWithShape="1">
          <a:blip r:embed="rId2">
            <a:extLst>
              <a:ext uri="{28A0092B-C50C-407E-A947-70E740481C1C}">
                <a14:useLocalDpi xmlns:a14="http://schemas.microsoft.com/office/drawing/2010/main" val="0"/>
              </a:ext>
            </a:extLst>
          </a:blip>
          <a:srcRect l="146" t="909" r="478"/>
          <a:stretch/>
        </p:blipFill>
        <p:spPr>
          <a:xfrm>
            <a:off x="511790" y="2424235"/>
            <a:ext cx="5232631" cy="3428999"/>
          </a:xfrm>
          <a:prstGeom prst="rect">
            <a:avLst/>
          </a:prstGeom>
        </p:spPr>
      </p:pic>
      <p:sp>
        <p:nvSpPr>
          <p:cNvPr id="6" name="Title 1">
            <a:extLst>
              <a:ext uri="{FF2B5EF4-FFF2-40B4-BE49-F238E27FC236}">
                <a16:creationId xmlns:a16="http://schemas.microsoft.com/office/drawing/2014/main" id="{80C1344C-1C32-251E-420F-7321F3AFB9E2}"/>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Open Science: a new focus</a:t>
            </a:r>
            <a:br>
              <a:rPr lang="en-US" sz="1800" dirty="0"/>
            </a:br>
            <a:r>
              <a:rPr lang="en-US" sz="1800" dirty="0"/>
              <a:t>…but not a new concept</a:t>
            </a:r>
            <a:endParaRPr lang="en-US" dirty="0"/>
          </a:p>
        </p:txBody>
      </p:sp>
      <p:pic>
        <p:nvPicPr>
          <p:cNvPr id="8" name="Picture 7" descr="Text&#10;&#10;Description automatically generated">
            <a:extLst>
              <a:ext uri="{FF2B5EF4-FFF2-40B4-BE49-F238E27FC236}">
                <a16:creationId xmlns:a16="http://schemas.microsoft.com/office/drawing/2014/main" id="{F108AB62-EFC8-124F-9979-3747FB57E4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7580" y="2013391"/>
            <a:ext cx="5232631" cy="2134675"/>
          </a:xfrm>
          <a:prstGeom prst="rect">
            <a:avLst/>
          </a:prstGeom>
        </p:spPr>
      </p:pic>
      <p:pic>
        <p:nvPicPr>
          <p:cNvPr id="10" name="Picture 9" descr="A page of a book with text&#10;&#10;Description automatically generated with low confidence">
            <a:extLst>
              <a:ext uri="{FF2B5EF4-FFF2-40B4-BE49-F238E27FC236}">
                <a16:creationId xmlns:a16="http://schemas.microsoft.com/office/drawing/2014/main" id="{0861E61D-54B4-C172-E8B7-0803FAB2F0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39051" y="4480526"/>
            <a:ext cx="1460696" cy="2019869"/>
          </a:xfrm>
          <a:prstGeom prst="rect">
            <a:avLst/>
          </a:prstGeom>
        </p:spPr>
      </p:pic>
      <p:pic>
        <p:nvPicPr>
          <p:cNvPr id="12" name="Picture 11" descr="Text&#10;&#10;Description automatically generated">
            <a:extLst>
              <a:ext uri="{FF2B5EF4-FFF2-40B4-BE49-F238E27FC236}">
                <a16:creationId xmlns:a16="http://schemas.microsoft.com/office/drawing/2014/main" id="{AEDE05D3-6693-BEAC-32DE-F958140533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94377" y="4423124"/>
            <a:ext cx="1471626" cy="2134675"/>
          </a:xfrm>
          <a:prstGeom prst="rect">
            <a:avLst/>
          </a:prstGeom>
        </p:spPr>
      </p:pic>
    </p:spTree>
    <p:extLst>
      <p:ext uri="{BB962C8B-B14F-4D97-AF65-F5344CB8AC3E}">
        <p14:creationId xmlns:p14="http://schemas.microsoft.com/office/powerpoint/2010/main" val="4016432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9BC67-15EE-E19E-7189-F0608BCCF077}"/>
              </a:ext>
            </a:extLst>
          </p:cNvPr>
          <p:cNvSpPr>
            <a:spLocks noGrp="1"/>
          </p:cNvSpPr>
          <p:nvPr>
            <p:ph type="title"/>
          </p:nvPr>
        </p:nvSpPr>
        <p:spPr>
          <a:xfrm>
            <a:off x="838200" y="365125"/>
            <a:ext cx="10637520" cy="1325563"/>
          </a:xfrm>
        </p:spPr>
        <p:txBody>
          <a:bodyPr>
            <a:normAutofit fontScale="90000"/>
          </a:bodyPr>
          <a:lstStyle/>
          <a:p>
            <a:r>
              <a:rPr lang="en-US" dirty="0"/>
              <a:t>How have federal agencies fostered open science?</a:t>
            </a:r>
            <a:br>
              <a:rPr lang="en-US" dirty="0"/>
            </a:br>
            <a:r>
              <a:rPr lang="en-US" sz="1800" dirty="0"/>
              <a:t>And how can we learn about such efforts?</a:t>
            </a:r>
            <a:endParaRPr lang="en-US" dirty="0"/>
          </a:p>
        </p:txBody>
      </p:sp>
      <p:pic>
        <p:nvPicPr>
          <p:cNvPr id="5" name="Picture 4" descr="Graphical user interface, text, application, email&#10;&#10;Description automatically generated">
            <a:extLst>
              <a:ext uri="{FF2B5EF4-FFF2-40B4-BE49-F238E27FC236}">
                <a16:creationId xmlns:a16="http://schemas.microsoft.com/office/drawing/2014/main" id="{90F07FC1-6379-6E63-637F-D43D700487A2}"/>
              </a:ext>
            </a:extLst>
          </p:cNvPr>
          <p:cNvPicPr>
            <a:picLocks noChangeAspect="1"/>
          </p:cNvPicPr>
          <p:nvPr/>
        </p:nvPicPr>
        <p:blipFill rotWithShape="1">
          <a:blip r:embed="rId2">
            <a:extLst>
              <a:ext uri="{28A0092B-C50C-407E-A947-70E740481C1C}">
                <a14:useLocalDpi xmlns:a14="http://schemas.microsoft.com/office/drawing/2010/main" val="0"/>
              </a:ext>
            </a:extLst>
          </a:blip>
          <a:srcRect l="24145" t="74236" r="23902" b="660"/>
          <a:stretch/>
        </p:blipFill>
        <p:spPr>
          <a:xfrm>
            <a:off x="632460" y="3672838"/>
            <a:ext cx="3311488" cy="1051559"/>
          </a:xfrm>
          <a:prstGeom prst="rect">
            <a:avLst/>
          </a:prstGeom>
        </p:spPr>
      </p:pic>
      <p:pic>
        <p:nvPicPr>
          <p:cNvPr id="9" name="Picture 8" descr="Diagram&#10;&#10;Description automatically generated">
            <a:extLst>
              <a:ext uri="{FF2B5EF4-FFF2-40B4-BE49-F238E27FC236}">
                <a16:creationId xmlns:a16="http://schemas.microsoft.com/office/drawing/2014/main" id="{6040B74F-FC3E-4BE7-879D-F9E716A9EB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38205" y="2587950"/>
            <a:ext cx="3221335" cy="3221335"/>
          </a:xfrm>
          <a:prstGeom prst="rect">
            <a:avLst/>
          </a:prstGeom>
        </p:spPr>
      </p:pic>
      <p:sp>
        <p:nvSpPr>
          <p:cNvPr id="10" name="Arrow: Right 9">
            <a:extLst>
              <a:ext uri="{FF2B5EF4-FFF2-40B4-BE49-F238E27FC236}">
                <a16:creationId xmlns:a16="http://schemas.microsoft.com/office/drawing/2014/main" id="{C7404E7D-C220-F650-99FA-9A1B4CD9C72B}"/>
              </a:ext>
            </a:extLst>
          </p:cNvPr>
          <p:cNvSpPr/>
          <p:nvPr/>
        </p:nvSpPr>
        <p:spPr>
          <a:xfrm>
            <a:off x="4030980" y="4023358"/>
            <a:ext cx="327660" cy="3505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955345D6-985B-FFBE-FD6E-1147D577A60C}"/>
              </a:ext>
            </a:extLst>
          </p:cNvPr>
          <p:cNvSpPr/>
          <p:nvPr/>
        </p:nvSpPr>
        <p:spPr>
          <a:xfrm>
            <a:off x="7923513" y="4023357"/>
            <a:ext cx="327660" cy="3505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424A79D-BB6A-0FA0-0777-87D3932A3E52}"/>
              </a:ext>
            </a:extLst>
          </p:cNvPr>
          <p:cNvSpPr txBox="1"/>
          <p:nvPr/>
        </p:nvSpPr>
        <p:spPr>
          <a:xfrm>
            <a:off x="5638800" y="3358634"/>
            <a:ext cx="457200" cy="1569660"/>
          </a:xfrm>
          <a:prstGeom prst="rect">
            <a:avLst/>
          </a:prstGeom>
          <a:noFill/>
        </p:spPr>
        <p:txBody>
          <a:bodyPr wrap="square">
            <a:spAutoFit/>
          </a:bodyPr>
          <a:lstStyle/>
          <a:p>
            <a:r>
              <a:rPr lang="en-US" sz="9600" dirty="0"/>
              <a:t>?</a:t>
            </a:r>
          </a:p>
        </p:txBody>
      </p:sp>
    </p:spTree>
    <p:extLst>
      <p:ext uri="{BB962C8B-B14F-4D97-AF65-F5344CB8AC3E}">
        <p14:creationId xmlns:p14="http://schemas.microsoft.com/office/powerpoint/2010/main" val="3485712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9BC67-15EE-E19E-7189-F0608BCCF077}"/>
              </a:ext>
            </a:extLst>
          </p:cNvPr>
          <p:cNvSpPr>
            <a:spLocks noGrp="1"/>
          </p:cNvSpPr>
          <p:nvPr>
            <p:ph type="title"/>
          </p:nvPr>
        </p:nvSpPr>
        <p:spPr/>
        <p:txBody>
          <a:bodyPr/>
          <a:lstStyle/>
          <a:p>
            <a:r>
              <a:rPr lang="en-US" dirty="0"/>
              <a:t>Targeted case studies</a:t>
            </a:r>
            <a:br>
              <a:rPr lang="en-US" dirty="0"/>
            </a:br>
            <a:r>
              <a:rPr lang="en-US" sz="1800" dirty="0"/>
              <a:t>Single cases, dialogue-oriented</a:t>
            </a:r>
            <a:endParaRPr lang="en-US" dirty="0"/>
          </a:p>
        </p:txBody>
      </p:sp>
      <p:pic>
        <p:nvPicPr>
          <p:cNvPr id="5" name="Picture 4" descr="Graphical user interface, text, application, email&#10;&#10;Description automatically generated">
            <a:extLst>
              <a:ext uri="{FF2B5EF4-FFF2-40B4-BE49-F238E27FC236}">
                <a16:creationId xmlns:a16="http://schemas.microsoft.com/office/drawing/2014/main" id="{90F07FC1-6379-6E63-637F-D43D700487A2}"/>
              </a:ext>
            </a:extLst>
          </p:cNvPr>
          <p:cNvPicPr>
            <a:picLocks noChangeAspect="1"/>
          </p:cNvPicPr>
          <p:nvPr/>
        </p:nvPicPr>
        <p:blipFill rotWithShape="1">
          <a:blip r:embed="rId2">
            <a:extLst>
              <a:ext uri="{28A0092B-C50C-407E-A947-70E740481C1C}">
                <a14:useLocalDpi xmlns:a14="http://schemas.microsoft.com/office/drawing/2010/main" val="0"/>
              </a:ext>
            </a:extLst>
          </a:blip>
          <a:srcRect l="24145" t="74236" r="23902" b="660"/>
          <a:stretch/>
        </p:blipFill>
        <p:spPr>
          <a:xfrm>
            <a:off x="632461" y="3760723"/>
            <a:ext cx="1654077" cy="525267"/>
          </a:xfrm>
          <a:prstGeom prst="rect">
            <a:avLst/>
          </a:prstGeom>
        </p:spPr>
      </p:pic>
      <p:pic>
        <p:nvPicPr>
          <p:cNvPr id="9" name="Picture 8" descr="Diagram&#10;&#10;Description automatically generated">
            <a:extLst>
              <a:ext uri="{FF2B5EF4-FFF2-40B4-BE49-F238E27FC236}">
                <a16:creationId xmlns:a16="http://schemas.microsoft.com/office/drawing/2014/main" id="{6040B74F-FC3E-4BE7-879D-F9E716A9EB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64825" y="3225999"/>
            <a:ext cx="1594714" cy="1594714"/>
          </a:xfrm>
          <a:prstGeom prst="rect">
            <a:avLst/>
          </a:prstGeom>
        </p:spPr>
      </p:pic>
      <p:sp>
        <p:nvSpPr>
          <p:cNvPr id="10" name="Arrow: Right 9">
            <a:extLst>
              <a:ext uri="{FF2B5EF4-FFF2-40B4-BE49-F238E27FC236}">
                <a16:creationId xmlns:a16="http://schemas.microsoft.com/office/drawing/2014/main" id="{C7404E7D-C220-F650-99FA-9A1B4CD9C72B}"/>
              </a:ext>
            </a:extLst>
          </p:cNvPr>
          <p:cNvSpPr/>
          <p:nvPr/>
        </p:nvSpPr>
        <p:spPr>
          <a:xfrm>
            <a:off x="2651874" y="3848098"/>
            <a:ext cx="327660" cy="3505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955345D6-985B-FFBE-FD6E-1147D577A60C}"/>
              </a:ext>
            </a:extLst>
          </p:cNvPr>
          <p:cNvSpPr/>
          <p:nvPr/>
        </p:nvSpPr>
        <p:spPr>
          <a:xfrm>
            <a:off x="9212465" y="3848098"/>
            <a:ext cx="327660" cy="3505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People sitting on blue chairs">
            <a:extLst>
              <a:ext uri="{FF2B5EF4-FFF2-40B4-BE49-F238E27FC236}">
                <a16:creationId xmlns:a16="http://schemas.microsoft.com/office/drawing/2014/main" id="{292F6E4B-B4CF-FBF3-326D-94B11E01DA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53055" y="2327906"/>
            <a:ext cx="5085889" cy="3390900"/>
          </a:xfrm>
          <a:prstGeom prst="rect">
            <a:avLst/>
          </a:prstGeom>
        </p:spPr>
      </p:pic>
    </p:spTree>
    <p:extLst>
      <p:ext uri="{BB962C8B-B14F-4D97-AF65-F5344CB8AC3E}">
        <p14:creationId xmlns:p14="http://schemas.microsoft.com/office/powerpoint/2010/main" val="1770439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9BC67-15EE-E19E-7189-F0608BCCF077}"/>
              </a:ext>
            </a:extLst>
          </p:cNvPr>
          <p:cNvSpPr>
            <a:spLocks noGrp="1"/>
          </p:cNvSpPr>
          <p:nvPr>
            <p:ph type="title"/>
          </p:nvPr>
        </p:nvSpPr>
        <p:spPr/>
        <p:txBody>
          <a:bodyPr/>
          <a:lstStyle/>
          <a:p>
            <a:r>
              <a:rPr lang="en-US" dirty="0"/>
              <a:t>Grant program funding as mission pursuit</a:t>
            </a:r>
            <a:br>
              <a:rPr lang="en-US" dirty="0"/>
            </a:br>
            <a:r>
              <a:rPr lang="en-US" sz="1800" dirty="0"/>
              <a:t>Tracking priorities &amp; foci with existing data</a:t>
            </a:r>
            <a:endParaRPr lang="en-US" dirty="0"/>
          </a:p>
        </p:txBody>
      </p:sp>
      <p:pic>
        <p:nvPicPr>
          <p:cNvPr id="5" name="Picture 4" descr="Graphical user interface, text, application, email&#10;&#10;Description automatically generated">
            <a:extLst>
              <a:ext uri="{FF2B5EF4-FFF2-40B4-BE49-F238E27FC236}">
                <a16:creationId xmlns:a16="http://schemas.microsoft.com/office/drawing/2014/main" id="{90F07FC1-6379-6E63-637F-D43D700487A2}"/>
              </a:ext>
            </a:extLst>
          </p:cNvPr>
          <p:cNvPicPr>
            <a:picLocks noChangeAspect="1"/>
          </p:cNvPicPr>
          <p:nvPr/>
        </p:nvPicPr>
        <p:blipFill rotWithShape="1">
          <a:blip r:embed="rId2">
            <a:extLst>
              <a:ext uri="{28A0092B-C50C-407E-A947-70E740481C1C}">
                <a14:useLocalDpi xmlns:a14="http://schemas.microsoft.com/office/drawing/2010/main" val="0"/>
              </a:ext>
            </a:extLst>
          </a:blip>
          <a:srcRect l="24145" t="74236" r="23902" b="660"/>
          <a:stretch/>
        </p:blipFill>
        <p:spPr>
          <a:xfrm>
            <a:off x="632461" y="3760723"/>
            <a:ext cx="1654077" cy="525267"/>
          </a:xfrm>
          <a:prstGeom prst="rect">
            <a:avLst/>
          </a:prstGeom>
        </p:spPr>
      </p:pic>
      <p:pic>
        <p:nvPicPr>
          <p:cNvPr id="9" name="Picture 8" descr="Diagram&#10;&#10;Description automatically generated">
            <a:extLst>
              <a:ext uri="{FF2B5EF4-FFF2-40B4-BE49-F238E27FC236}">
                <a16:creationId xmlns:a16="http://schemas.microsoft.com/office/drawing/2014/main" id="{6040B74F-FC3E-4BE7-879D-F9E716A9EB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64825" y="3225999"/>
            <a:ext cx="1594714" cy="1594714"/>
          </a:xfrm>
          <a:prstGeom prst="rect">
            <a:avLst/>
          </a:prstGeom>
        </p:spPr>
      </p:pic>
      <p:sp>
        <p:nvSpPr>
          <p:cNvPr id="10" name="Arrow: Right 9">
            <a:extLst>
              <a:ext uri="{FF2B5EF4-FFF2-40B4-BE49-F238E27FC236}">
                <a16:creationId xmlns:a16="http://schemas.microsoft.com/office/drawing/2014/main" id="{C7404E7D-C220-F650-99FA-9A1B4CD9C72B}"/>
              </a:ext>
            </a:extLst>
          </p:cNvPr>
          <p:cNvSpPr/>
          <p:nvPr/>
        </p:nvSpPr>
        <p:spPr>
          <a:xfrm>
            <a:off x="2651874" y="3848098"/>
            <a:ext cx="327660" cy="3505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955345D6-985B-FFBE-FD6E-1147D577A60C}"/>
              </a:ext>
            </a:extLst>
          </p:cNvPr>
          <p:cNvSpPr/>
          <p:nvPr/>
        </p:nvSpPr>
        <p:spPr>
          <a:xfrm>
            <a:off x="9212465" y="3848098"/>
            <a:ext cx="327660" cy="3505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Graphical user interface, text, application, email&#10;&#10;Description automatically generated">
            <a:extLst>
              <a:ext uri="{FF2B5EF4-FFF2-40B4-BE49-F238E27FC236}">
                <a16:creationId xmlns:a16="http://schemas.microsoft.com/office/drawing/2014/main" id="{E62465D5-04F7-0819-FE37-846F19195A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89828" y="1784120"/>
            <a:ext cx="4412342" cy="4478472"/>
          </a:xfrm>
          <a:prstGeom prst="rect">
            <a:avLst/>
          </a:prstGeom>
        </p:spPr>
      </p:pic>
      <p:sp>
        <p:nvSpPr>
          <p:cNvPr id="4" name="Freeform: Shape 3">
            <a:extLst>
              <a:ext uri="{FF2B5EF4-FFF2-40B4-BE49-F238E27FC236}">
                <a16:creationId xmlns:a16="http://schemas.microsoft.com/office/drawing/2014/main" id="{158094BC-3FA4-66CD-893A-D3F529634DDB}"/>
              </a:ext>
            </a:extLst>
          </p:cNvPr>
          <p:cNvSpPr/>
          <p:nvPr/>
        </p:nvSpPr>
        <p:spPr>
          <a:xfrm>
            <a:off x="8274050" y="3116398"/>
            <a:ext cx="1941320" cy="604702"/>
          </a:xfrm>
          <a:custGeom>
            <a:avLst/>
            <a:gdLst>
              <a:gd name="connsiteX0" fmla="*/ 0 w 1941320"/>
              <a:gd name="connsiteY0" fmla="*/ 407852 h 604702"/>
              <a:gd name="connsiteX1" fmla="*/ 673100 w 1941320"/>
              <a:gd name="connsiteY1" fmla="*/ 1452 h 604702"/>
              <a:gd name="connsiteX2" fmla="*/ 1797050 w 1941320"/>
              <a:gd name="connsiteY2" fmla="*/ 534852 h 604702"/>
              <a:gd name="connsiteX3" fmla="*/ 1930400 w 1941320"/>
              <a:gd name="connsiteY3" fmla="*/ 592002 h 604702"/>
              <a:gd name="connsiteX4" fmla="*/ 1924050 w 1941320"/>
              <a:gd name="connsiteY4" fmla="*/ 604702 h 604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1320" h="604702">
                <a:moveTo>
                  <a:pt x="0" y="407852"/>
                </a:moveTo>
                <a:cubicBezTo>
                  <a:pt x="186796" y="194068"/>
                  <a:pt x="373592" y="-19715"/>
                  <a:pt x="673100" y="1452"/>
                </a:cubicBezTo>
                <a:cubicBezTo>
                  <a:pt x="972608" y="22619"/>
                  <a:pt x="1797050" y="534852"/>
                  <a:pt x="1797050" y="534852"/>
                </a:cubicBezTo>
                <a:cubicBezTo>
                  <a:pt x="2006600" y="633277"/>
                  <a:pt x="1909233" y="580360"/>
                  <a:pt x="1930400" y="592002"/>
                </a:cubicBezTo>
                <a:cubicBezTo>
                  <a:pt x="1951567" y="603644"/>
                  <a:pt x="1937808" y="604173"/>
                  <a:pt x="1924050" y="604702"/>
                </a:cubicBezTo>
              </a:path>
            </a:pathLst>
          </a:custGeom>
          <a:ln w="190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 name="Freeform: Shape 5">
            <a:extLst>
              <a:ext uri="{FF2B5EF4-FFF2-40B4-BE49-F238E27FC236}">
                <a16:creationId xmlns:a16="http://schemas.microsoft.com/office/drawing/2014/main" id="{A17293CF-7E98-1141-4083-88842CDD206A}"/>
              </a:ext>
            </a:extLst>
          </p:cNvPr>
          <p:cNvSpPr/>
          <p:nvPr/>
        </p:nvSpPr>
        <p:spPr>
          <a:xfrm>
            <a:off x="8280400" y="4546600"/>
            <a:ext cx="2000250" cy="306784"/>
          </a:xfrm>
          <a:custGeom>
            <a:avLst/>
            <a:gdLst>
              <a:gd name="connsiteX0" fmla="*/ 0 w 2000250"/>
              <a:gd name="connsiteY0" fmla="*/ 0 h 306784"/>
              <a:gd name="connsiteX1" fmla="*/ 1066800 w 2000250"/>
              <a:gd name="connsiteY1" fmla="*/ 304800 h 306784"/>
              <a:gd name="connsiteX2" fmla="*/ 2000250 w 2000250"/>
              <a:gd name="connsiteY2" fmla="*/ 107950 h 306784"/>
            </a:gdLst>
            <a:ahLst/>
            <a:cxnLst>
              <a:cxn ang="0">
                <a:pos x="connsiteX0" y="connsiteY0"/>
              </a:cxn>
              <a:cxn ang="0">
                <a:pos x="connsiteX1" y="connsiteY1"/>
              </a:cxn>
              <a:cxn ang="0">
                <a:pos x="connsiteX2" y="connsiteY2"/>
              </a:cxn>
            </a:cxnLst>
            <a:rect l="l" t="t" r="r" b="b"/>
            <a:pathLst>
              <a:path w="2000250" h="306784">
                <a:moveTo>
                  <a:pt x="0" y="0"/>
                </a:moveTo>
                <a:cubicBezTo>
                  <a:pt x="366712" y="143404"/>
                  <a:pt x="733425" y="286808"/>
                  <a:pt x="1066800" y="304800"/>
                </a:cubicBezTo>
                <a:cubicBezTo>
                  <a:pt x="1400175" y="322792"/>
                  <a:pt x="1700212" y="215371"/>
                  <a:pt x="2000250" y="107950"/>
                </a:cubicBezTo>
              </a:path>
            </a:pathLst>
          </a:cu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Freeform: Shape 6">
            <a:extLst>
              <a:ext uri="{FF2B5EF4-FFF2-40B4-BE49-F238E27FC236}">
                <a16:creationId xmlns:a16="http://schemas.microsoft.com/office/drawing/2014/main" id="{3312A093-404E-F53E-B7DC-3137F0E71A6B}"/>
              </a:ext>
            </a:extLst>
          </p:cNvPr>
          <p:cNvSpPr/>
          <p:nvPr/>
        </p:nvSpPr>
        <p:spPr>
          <a:xfrm>
            <a:off x="8293100" y="3892550"/>
            <a:ext cx="3508485" cy="2178296"/>
          </a:xfrm>
          <a:custGeom>
            <a:avLst/>
            <a:gdLst>
              <a:gd name="connsiteX0" fmla="*/ 0 w 3508485"/>
              <a:gd name="connsiteY0" fmla="*/ 1625600 h 2178296"/>
              <a:gd name="connsiteX1" fmla="*/ 2298700 w 3508485"/>
              <a:gd name="connsiteY1" fmla="*/ 2159000 h 2178296"/>
              <a:gd name="connsiteX2" fmla="*/ 3448050 w 3508485"/>
              <a:gd name="connsiteY2" fmla="*/ 1016000 h 2178296"/>
              <a:gd name="connsiteX3" fmla="*/ 3244850 w 3508485"/>
              <a:gd name="connsiteY3" fmla="*/ 0 h 2178296"/>
            </a:gdLst>
            <a:ahLst/>
            <a:cxnLst>
              <a:cxn ang="0">
                <a:pos x="connsiteX0" y="connsiteY0"/>
              </a:cxn>
              <a:cxn ang="0">
                <a:pos x="connsiteX1" y="connsiteY1"/>
              </a:cxn>
              <a:cxn ang="0">
                <a:pos x="connsiteX2" y="connsiteY2"/>
              </a:cxn>
              <a:cxn ang="0">
                <a:pos x="connsiteX3" y="connsiteY3"/>
              </a:cxn>
            </a:cxnLst>
            <a:rect l="l" t="t" r="r" b="b"/>
            <a:pathLst>
              <a:path w="3508485" h="2178296">
                <a:moveTo>
                  <a:pt x="0" y="1625600"/>
                </a:moveTo>
                <a:cubicBezTo>
                  <a:pt x="862012" y="1943100"/>
                  <a:pt x="1724025" y="2260600"/>
                  <a:pt x="2298700" y="2159000"/>
                </a:cubicBezTo>
                <a:cubicBezTo>
                  <a:pt x="2873375" y="2057400"/>
                  <a:pt x="3290358" y="1375833"/>
                  <a:pt x="3448050" y="1016000"/>
                </a:cubicBezTo>
                <a:cubicBezTo>
                  <a:pt x="3605742" y="656167"/>
                  <a:pt x="3425296" y="328083"/>
                  <a:pt x="3244850" y="0"/>
                </a:cubicBezTo>
              </a:path>
            </a:pathLst>
          </a:custGeom>
          <a:ln w="12700"/>
        </p:spPr>
        <p:style>
          <a:lnRef idx="1">
            <a:schemeClr val="accent6"/>
          </a:lnRef>
          <a:fillRef idx="0">
            <a:schemeClr val="accent6"/>
          </a:fillRef>
          <a:effectRef idx="0">
            <a:schemeClr val="accent6"/>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381651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F353D-A4A5-DDC5-3330-CCC8D698D955}"/>
              </a:ext>
            </a:extLst>
          </p:cNvPr>
          <p:cNvSpPr>
            <a:spLocks noGrp="1"/>
          </p:cNvSpPr>
          <p:nvPr>
            <p:ph type="title"/>
          </p:nvPr>
        </p:nvSpPr>
        <p:spPr/>
        <p:txBody>
          <a:bodyPr/>
          <a:lstStyle/>
          <a:p>
            <a:r>
              <a:rPr lang="en-US" dirty="0"/>
              <a:t>Knowing what to know</a:t>
            </a:r>
          </a:p>
        </p:txBody>
      </p:sp>
      <p:pic>
        <p:nvPicPr>
          <p:cNvPr id="6" name="Content Placeholder 5" descr="Graphical user interface, text, application, email&#10;&#10;Description automatically generated">
            <a:extLst>
              <a:ext uri="{FF2B5EF4-FFF2-40B4-BE49-F238E27FC236}">
                <a16:creationId xmlns:a16="http://schemas.microsoft.com/office/drawing/2014/main" id="{E8B50C39-417F-B699-E247-8B7F4A1ECD4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594184" y="1567476"/>
            <a:ext cx="3978358" cy="4037984"/>
          </a:xfrm>
        </p:spPr>
      </p:pic>
      <p:sp>
        <p:nvSpPr>
          <p:cNvPr id="4" name="Content Placeholder 3">
            <a:extLst>
              <a:ext uri="{FF2B5EF4-FFF2-40B4-BE49-F238E27FC236}">
                <a16:creationId xmlns:a16="http://schemas.microsoft.com/office/drawing/2014/main" id="{4C48A690-9116-8290-A76D-8604705AC319}"/>
              </a:ext>
            </a:extLst>
          </p:cNvPr>
          <p:cNvSpPr>
            <a:spLocks noGrp="1"/>
          </p:cNvSpPr>
          <p:nvPr>
            <p:ph sz="half" idx="2"/>
          </p:nvPr>
        </p:nvSpPr>
        <p:spPr>
          <a:xfrm>
            <a:off x="6619460" y="1629716"/>
            <a:ext cx="4734340" cy="3975744"/>
          </a:xfrm>
        </p:spPr>
        <p:txBody>
          <a:bodyPr anchor="ctr">
            <a:normAutofit fontScale="92500" lnSpcReduction="10000"/>
          </a:bodyPr>
          <a:lstStyle/>
          <a:p>
            <a:pPr marL="0" indent="0">
              <a:buNone/>
            </a:pPr>
            <a:r>
              <a:rPr lang="en-US" sz="2600" dirty="0"/>
              <a:t>Given the resources of grants.gov, what would we like to know about government funding of open science infrastructure?</a:t>
            </a:r>
          </a:p>
          <a:p>
            <a:r>
              <a:rPr lang="en-US" sz="2600" dirty="0"/>
              <a:t>~70,000 grants recorded</a:t>
            </a:r>
          </a:p>
          <a:p>
            <a:r>
              <a:rPr lang="en-US" sz="2600" dirty="0"/>
              <a:t>Stretches back to ~2011</a:t>
            </a:r>
          </a:p>
          <a:p>
            <a:r>
              <a:rPr lang="en-US" sz="2600" dirty="0"/>
              <a:t>Includes brief descriptions of grants.</a:t>
            </a:r>
          </a:p>
          <a:p>
            <a:r>
              <a:rPr lang="en-US" sz="2600" dirty="0"/>
              <a:t>Also includes, agency, date, funding amount, and some other details.</a:t>
            </a:r>
          </a:p>
        </p:txBody>
      </p:sp>
      <p:sp>
        <p:nvSpPr>
          <p:cNvPr id="3" name="Title 1">
            <a:extLst>
              <a:ext uri="{FF2B5EF4-FFF2-40B4-BE49-F238E27FC236}">
                <a16:creationId xmlns:a16="http://schemas.microsoft.com/office/drawing/2014/main" id="{97294689-6E60-6436-58A4-CDBE7BAF85F3}"/>
              </a:ext>
            </a:extLst>
          </p:cNvPr>
          <p:cNvSpPr txBox="1">
            <a:spLocks/>
          </p:cNvSpPr>
          <p:nvPr/>
        </p:nvSpPr>
        <p:spPr>
          <a:xfrm>
            <a:off x="838200" y="5532437"/>
            <a:ext cx="10515600" cy="1325563"/>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sng" dirty="0"/>
              <a:t>Primary challenge: how do we know which grant programs are relevant to open science infrastructure?</a:t>
            </a:r>
          </a:p>
        </p:txBody>
      </p:sp>
    </p:spTree>
    <p:extLst>
      <p:ext uri="{BB962C8B-B14F-4D97-AF65-F5344CB8AC3E}">
        <p14:creationId xmlns:p14="http://schemas.microsoft.com/office/powerpoint/2010/main" val="3855786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1F7F8-80AA-AADC-63E1-808008E5F3C6}"/>
              </a:ext>
            </a:extLst>
          </p:cNvPr>
          <p:cNvSpPr>
            <a:spLocks noGrp="1"/>
          </p:cNvSpPr>
          <p:nvPr>
            <p:ph type="title"/>
          </p:nvPr>
        </p:nvSpPr>
        <p:spPr/>
        <p:txBody>
          <a:bodyPr/>
          <a:lstStyle/>
          <a:p>
            <a:r>
              <a:rPr lang="en-US" dirty="0"/>
              <a:t>Some initial insights from grants.gov</a:t>
            </a:r>
            <a:br>
              <a:rPr lang="en-US" dirty="0"/>
            </a:br>
            <a:r>
              <a:rPr lang="en-US" sz="1800" dirty="0"/>
              <a:t>Open Science keywords found in grant program descriptions</a:t>
            </a:r>
            <a:endParaRPr lang="en-US" dirty="0"/>
          </a:p>
        </p:txBody>
      </p:sp>
      <p:pic>
        <p:nvPicPr>
          <p:cNvPr id="8" name="Content Placeholder 7" descr="Chart, bar chart&#10;&#10;Description automatically generated">
            <a:extLst>
              <a:ext uri="{FF2B5EF4-FFF2-40B4-BE49-F238E27FC236}">
                <a16:creationId xmlns:a16="http://schemas.microsoft.com/office/drawing/2014/main" id="{43082C7C-934C-A121-59D4-72431511E84D}"/>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1473887"/>
            <a:ext cx="10515600" cy="4170893"/>
          </a:xfrm>
        </p:spPr>
      </p:pic>
      <p:sp>
        <p:nvSpPr>
          <p:cNvPr id="4" name="Content Placeholder 3">
            <a:extLst>
              <a:ext uri="{FF2B5EF4-FFF2-40B4-BE49-F238E27FC236}">
                <a16:creationId xmlns:a16="http://schemas.microsoft.com/office/drawing/2014/main" id="{B48115D5-F635-3842-2316-950B228F560E}"/>
              </a:ext>
            </a:extLst>
          </p:cNvPr>
          <p:cNvSpPr>
            <a:spLocks noGrp="1"/>
          </p:cNvSpPr>
          <p:nvPr>
            <p:ph sz="half" idx="2"/>
          </p:nvPr>
        </p:nvSpPr>
        <p:spPr>
          <a:xfrm>
            <a:off x="838200" y="5570219"/>
            <a:ext cx="5181600" cy="922656"/>
          </a:xfrm>
        </p:spPr>
        <p:txBody>
          <a:bodyPr>
            <a:normAutofit fontScale="92500" lnSpcReduction="10000"/>
          </a:bodyPr>
          <a:lstStyle/>
          <a:p>
            <a:r>
              <a:rPr lang="en-US" sz="2000" dirty="0"/>
              <a:t>Open science keywords taken from Lee &amp; Chung (2022)</a:t>
            </a:r>
          </a:p>
          <a:p>
            <a:r>
              <a:rPr lang="en-US" sz="2000" dirty="0"/>
              <a:t>Not all terms found</a:t>
            </a:r>
          </a:p>
          <a:p>
            <a:endParaRPr lang="en-US" dirty="0"/>
          </a:p>
        </p:txBody>
      </p:sp>
      <p:sp>
        <p:nvSpPr>
          <p:cNvPr id="9" name="Content Placeholder 3">
            <a:extLst>
              <a:ext uri="{FF2B5EF4-FFF2-40B4-BE49-F238E27FC236}">
                <a16:creationId xmlns:a16="http://schemas.microsoft.com/office/drawing/2014/main" id="{4CD6BCC7-D99B-6967-E531-04DE79666A35}"/>
              </a:ext>
            </a:extLst>
          </p:cNvPr>
          <p:cNvSpPr txBox="1">
            <a:spLocks/>
          </p:cNvSpPr>
          <p:nvPr/>
        </p:nvSpPr>
        <p:spPr>
          <a:xfrm>
            <a:off x="6172200" y="5570218"/>
            <a:ext cx="5181600" cy="9226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Some generic terms over-represented</a:t>
            </a:r>
          </a:p>
          <a:p>
            <a:r>
              <a:rPr lang="en-US" sz="2000" dirty="0"/>
              <a:t>Sizable number of detections, overall</a:t>
            </a:r>
          </a:p>
          <a:p>
            <a:endParaRPr lang="en-US" dirty="0"/>
          </a:p>
        </p:txBody>
      </p:sp>
      <p:sp>
        <p:nvSpPr>
          <p:cNvPr id="3" name="Rectangle 2">
            <a:extLst>
              <a:ext uri="{FF2B5EF4-FFF2-40B4-BE49-F238E27FC236}">
                <a16:creationId xmlns:a16="http://schemas.microsoft.com/office/drawing/2014/main" id="{19A2E70E-7C2C-733C-5170-8E99BAC04360}"/>
              </a:ext>
            </a:extLst>
          </p:cNvPr>
          <p:cNvSpPr/>
          <p:nvPr/>
        </p:nvSpPr>
        <p:spPr>
          <a:xfrm>
            <a:off x="1162050" y="1473887"/>
            <a:ext cx="10191750" cy="342196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4021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Chart, diagram&#10;&#10;Description automatically generated">
            <a:extLst>
              <a:ext uri="{FF2B5EF4-FFF2-40B4-BE49-F238E27FC236}">
                <a16:creationId xmlns:a16="http://schemas.microsoft.com/office/drawing/2014/main" id="{ACA6F098-C2A8-3268-6AEC-EF461C8FFA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9069" y="1124265"/>
            <a:ext cx="4947151" cy="4861560"/>
          </a:xfrm>
          <a:prstGeom prst="rect">
            <a:avLst/>
          </a:prstGeom>
        </p:spPr>
      </p:pic>
      <p:sp>
        <p:nvSpPr>
          <p:cNvPr id="2" name="Title 1">
            <a:extLst>
              <a:ext uri="{FF2B5EF4-FFF2-40B4-BE49-F238E27FC236}">
                <a16:creationId xmlns:a16="http://schemas.microsoft.com/office/drawing/2014/main" id="{EAE1F7F8-80AA-AADC-63E1-808008E5F3C6}"/>
              </a:ext>
            </a:extLst>
          </p:cNvPr>
          <p:cNvSpPr>
            <a:spLocks noGrp="1"/>
          </p:cNvSpPr>
          <p:nvPr>
            <p:ph type="title"/>
          </p:nvPr>
        </p:nvSpPr>
        <p:spPr/>
        <p:txBody>
          <a:bodyPr/>
          <a:lstStyle/>
          <a:p>
            <a:r>
              <a:rPr lang="en-US" dirty="0"/>
              <a:t>Some initial insights from grants.gov</a:t>
            </a:r>
            <a:br>
              <a:rPr lang="en-US" dirty="0"/>
            </a:br>
            <a:r>
              <a:rPr lang="en-US" sz="1800" dirty="0"/>
              <a:t>Co-occurrence of open science keywords</a:t>
            </a:r>
            <a:endParaRPr lang="en-US" dirty="0"/>
          </a:p>
        </p:txBody>
      </p:sp>
      <p:sp>
        <p:nvSpPr>
          <p:cNvPr id="4" name="Content Placeholder 3">
            <a:extLst>
              <a:ext uri="{FF2B5EF4-FFF2-40B4-BE49-F238E27FC236}">
                <a16:creationId xmlns:a16="http://schemas.microsoft.com/office/drawing/2014/main" id="{B48115D5-F635-3842-2316-950B228F560E}"/>
              </a:ext>
            </a:extLst>
          </p:cNvPr>
          <p:cNvSpPr>
            <a:spLocks noGrp="1"/>
          </p:cNvSpPr>
          <p:nvPr>
            <p:ph sz="half" idx="2"/>
          </p:nvPr>
        </p:nvSpPr>
        <p:spPr>
          <a:xfrm>
            <a:off x="838200" y="5570219"/>
            <a:ext cx="5181600" cy="922656"/>
          </a:xfrm>
        </p:spPr>
        <p:txBody>
          <a:bodyPr>
            <a:normAutofit fontScale="92500" lnSpcReduction="10000"/>
          </a:bodyPr>
          <a:lstStyle/>
          <a:p>
            <a:r>
              <a:rPr lang="en-US" sz="2000" dirty="0"/>
              <a:t>Moderately sparse</a:t>
            </a:r>
          </a:p>
          <a:p>
            <a:r>
              <a:rPr lang="en-US" sz="2000" dirty="0"/>
              <a:t>Low co-occurrence may indicate usage unrelated to open science</a:t>
            </a:r>
          </a:p>
          <a:p>
            <a:endParaRPr lang="en-US" dirty="0"/>
          </a:p>
        </p:txBody>
      </p:sp>
      <p:sp>
        <p:nvSpPr>
          <p:cNvPr id="9" name="Content Placeholder 3">
            <a:extLst>
              <a:ext uri="{FF2B5EF4-FFF2-40B4-BE49-F238E27FC236}">
                <a16:creationId xmlns:a16="http://schemas.microsoft.com/office/drawing/2014/main" id="{4CD6BCC7-D99B-6967-E531-04DE79666A35}"/>
              </a:ext>
            </a:extLst>
          </p:cNvPr>
          <p:cNvSpPr txBox="1">
            <a:spLocks/>
          </p:cNvSpPr>
          <p:nvPr/>
        </p:nvSpPr>
        <p:spPr>
          <a:xfrm>
            <a:off x="6172200" y="5570218"/>
            <a:ext cx="5181600" cy="9226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r>
              <a:rPr lang="en-US" sz="2000" dirty="0"/>
              <a:t>Potential follow-up analyses</a:t>
            </a:r>
          </a:p>
        </p:txBody>
      </p:sp>
      <p:pic>
        <p:nvPicPr>
          <p:cNvPr id="13" name="Content Placeholder 12" descr="Diagram&#10;&#10;Description automatically generated with low confidence">
            <a:extLst>
              <a:ext uri="{FF2B5EF4-FFF2-40B4-BE49-F238E27FC236}">
                <a16:creationId xmlns:a16="http://schemas.microsoft.com/office/drawing/2014/main" id="{3B94E455-D489-4AC6-EB2C-3B3ED00BA65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26720" y="1836420"/>
            <a:ext cx="6317013" cy="3733798"/>
          </a:xfrm>
        </p:spPr>
      </p:pic>
      <p:sp>
        <p:nvSpPr>
          <p:cNvPr id="3" name="Rectangle 2">
            <a:extLst>
              <a:ext uri="{FF2B5EF4-FFF2-40B4-BE49-F238E27FC236}">
                <a16:creationId xmlns:a16="http://schemas.microsoft.com/office/drawing/2014/main" id="{8CDD1402-390D-FA04-5809-E3D0C6740292}"/>
              </a:ext>
            </a:extLst>
          </p:cNvPr>
          <p:cNvSpPr/>
          <p:nvPr/>
        </p:nvSpPr>
        <p:spPr>
          <a:xfrm>
            <a:off x="1060451" y="1992337"/>
            <a:ext cx="5035550" cy="241456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58AC360B-6A0A-2B1E-E464-C8BBC92A8E5E}"/>
              </a:ext>
            </a:extLst>
          </p:cNvPr>
          <p:cNvSpPr/>
          <p:nvPr/>
        </p:nvSpPr>
        <p:spPr>
          <a:xfrm>
            <a:off x="7379501" y="1742788"/>
            <a:ext cx="3504399" cy="3504399"/>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998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7995</TotalTime>
  <Words>1882</Words>
  <Application>Microsoft Office PowerPoint</Application>
  <PresentationFormat>Widescreen</PresentationFormat>
  <Paragraphs>94</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Helvetica Neue</vt:lpstr>
      <vt:lpstr>Microsoft Sans Serif</vt:lpstr>
      <vt:lpstr>Office Theme</vt:lpstr>
      <vt:lpstr>Systematic consideration of federal Open Science Infrastructure</vt:lpstr>
      <vt:lpstr>What we want to know? Broad questions about federal engagement with open science</vt:lpstr>
      <vt:lpstr>PowerPoint Presentation</vt:lpstr>
      <vt:lpstr>How have federal agencies fostered open science? And how can we learn about such efforts?</vt:lpstr>
      <vt:lpstr>Targeted case studies Single cases, dialogue-oriented</vt:lpstr>
      <vt:lpstr>Grant program funding as mission pursuit Tracking priorities &amp; foci with existing data</vt:lpstr>
      <vt:lpstr>Knowing what to know</vt:lpstr>
      <vt:lpstr>Some initial insights from grants.gov Open Science keywords found in grant program descriptions</vt:lpstr>
      <vt:lpstr>Some initial insights from grants.gov Co-occurrence of open science keywords</vt:lpstr>
      <vt:lpstr>Some initial insights from grants.gov Co-occurrence of open science keywords—within specific agencies</vt:lpstr>
      <vt:lpstr>Some initial insights from grants.gov Cross-agency comparisons of keyword usage</vt:lpstr>
      <vt:lpstr>Some initial insights from grants.gov Topic modeling using Latent Dirichlet Allocation (LDA)</vt:lpstr>
      <vt:lpstr>Some initial insights from NSF awards Re-application of methods to agency-specific award data</vt:lpstr>
      <vt:lpstr>Current state of investigation resource Where is this and in what state does it exist?</vt:lpstr>
      <vt:lpstr>Future steps Towards more advanced analyses</vt:lpstr>
      <vt:lpstr>New questions &amp; directions?</vt:lpstr>
      <vt:lpstr>Preemptive Questions and Answers</vt:lpstr>
      <vt:lpstr>What’s in the corpus?</vt:lpstr>
      <vt:lpstr>Example grant description text What does the corpus actually contain?</vt:lpstr>
      <vt:lpstr>Example grant description text What does the corpus actually contain? (continued)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Bullock, Daniel</dc:creator>
  <cp:lastModifiedBy>Bullock, Daniel</cp:lastModifiedBy>
  <cp:revision>3</cp:revision>
  <dcterms:created xsi:type="dcterms:W3CDTF">2023-02-08T15:42:22Z</dcterms:created>
  <dcterms:modified xsi:type="dcterms:W3CDTF">2023-04-06T20:37:23Z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9ae33866-0ca0-438a-9f5b-b5e9d639d145</vt:lpwstr>
  </property>
  <property fmtid="{D5CDD505-2E9C-101B-9397-08002B2CF9AE}" pid="3" name="ContainsCUI">
    <vt:lpwstr>No</vt:lpwstr>
  </property>
</Properties>
</file>

<file path=docProps/thumbnail.jpeg>
</file>